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8"/>
  </p:notesMasterIdLst>
  <p:sldIdLst>
    <p:sldId id="493" r:id="rId2"/>
    <p:sldId id="278" r:id="rId3"/>
    <p:sldId id="266" r:id="rId4"/>
    <p:sldId id="267" r:id="rId5"/>
    <p:sldId id="268" r:id="rId6"/>
    <p:sldId id="269" r:id="rId7"/>
    <p:sldId id="271" r:id="rId8"/>
    <p:sldId id="270" r:id="rId9"/>
    <p:sldId id="272" r:id="rId10"/>
    <p:sldId id="497" r:id="rId11"/>
    <p:sldId id="273" r:id="rId12"/>
    <p:sldId id="279" r:id="rId13"/>
    <p:sldId id="280" r:id="rId14"/>
    <p:sldId id="498" r:id="rId15"/>
    <p:sldId id="281" r:id="rId16"/>
    <p:sldId id="282" r:id="rId17"/>
    <p:sldId id="283" r:id="rId18"/>
    <p:sldId id="284" r:id="rId19"/>
    <p:sldId id="285" r:id="rId20"/>
    <p:sldId id="293" r:id="rId21"/>
    <p:sldId id="294" r:id="rId22"/>
    <p:sldId id="295" r:id="rId23"/>
    <p:sldId id="415" r:id="rId24"/>
    <p:sldId id="416" r:id="rId25"/>
    <p:sldId id="417" r:id="rId26"/>
    <p:sldId id="418" r:id="rId27"/>
    <p:sldId id="419" r:id="rId28"/>
    <p:sldId id="500" r:id="rId29"/>
    <p:sldId id="499" r:id="rId30"/>
    <p:sldId id="296" r:id="rId31"/>
    <p:sldId id="420" r:id="rId32"/>
    <p:sldId id="421" r:id="rId33"/>
    <p:sldId id="422" r:id="rId34"/>
    <p:sldId id="501" r:id="rId35"/>
    <p:sldId id="502" r:id="rId36"/>
    <p:sldId id="425" r:id="rId37"/>
    <p:sldId id="424" r:id="rId38"/>
    <p:sldId id="427" r:id="rId39"/>
    <p:sldId id="423" r:id="rId40"/>
    <p:sldId id="428" r:id="rId41"/>
    <p:sldId id="297" r:id="rId42"/>
    <p:sldId id="330" r:id="rId43"/>
    <p:sldId id="353" r:id="rId44"/>
    <p:sldId id="429" r:id="rId45"/>
    <p:sldId id="354" r:id="rId46"/>
    <p:sldId id="430" r:id="rId47"/>
    <p:sldId id="431" r:id="rId48"/>
    <p:sldId id="432" r:id="rId49"/>
    <p:sldId id="503" r:id="rId50"/>
    <p:sldId id="313" r:id="rId51"/>
    <p:sldId id="331" r:id="rId52"/>
    <p:sldId id="356" r:id="rId53"/>
    <p:sldId id="504" r:id="rId54"/>
    <p:sldId id="357" r:id="rId55"/>
    <p:sldId id="505" r:id="rId56"/>
    <p:sldId id="358" r:id="rId57"/>
    <p:sldId id="433" r:id="rId58"/>
    <p:sldId id="314" r:id="rId59"/>
    <p:sldId id="332" r:id="rId60"/>
    <p:sldId id="359" r:id="rId61"/>
    <p:sldId id="434" r:id="rId62"/>
    <p:sldId id="361" r:id="rId63"/>
    <p:sldId id="506" r:id="rId64"/>
    <p:sldId id="315" r:id="rId65"/>
    <p:sldId id="333" r:id="rId66"/>
    <p:sldId id="362" r:id="rId67"/>
    <p:sldId id="363" r:id="rId68"/>
    <p:sldId id="436" r:id="rId69"/>
    <p:sldId id="437" r:id="rId70"/>
    <p:sldId id="438" r:id="rId71"/>
    <p:sldId id="507" r:id="rId72"/>
    <p:sldId id="440" r:id="rId73"/>
    <p:sldId id="441" r:id="rId74"/>
    <p:sldId id="442" r:id="rId75"/>
    <p:sldId id="316" r:id="rId76"/>
    <p:sldId id="334" r:id="rId77"/>
    <p:sldId id="365" r:id="rId78"/>
    <p:sldId id="366" r:id="rId79"/>
    <p:sldId id="367" r:id="rId80"/>
    <p:sldId id="414" r:id="rId81"/>
    <p:sldId id="494" r:id="rId82"/>
    <p:sldId id="443" r:id="rId83"/>
    <p:sldId id="444" r:id="rId84"/>
    <p:sldId id="317" r:id="rId85"/>
    <p:sldId id="335" r:id="rId86"/>
    <p:sldId id="368" r:id="rId87"/>
    <p:sldId id="495" r:id="rId88"/>
    <p:sldId id="369" r:id="rId89"/>
    <p:sldId id="447" r:id="rId90"/>
    <p:sldId id="446" r:id="rId91"/>
    <p:sldId id="318" r:id="rId92"/>
    <p:sldId id="336" r:id="rId93"/>
    <p:sldId id="371" r:id="rId94"/>
    <p:sldId id="448" r:id="rId95"/>
    <p:sldId id="450" r:id="rId96"/>
    <p:sldId id="449" r:id="rId97"/>
    <p:sldId id="451" r:id="rId98"/>
    <p:sldId id="452" r:id="rId99"/>
    <p:sldId id="319" r:id="rId100"/>
    <p:sldId id="337" r:id="rId101"/>
    <p:sldId id="374" r:id="rId102"/>
    <p:sldId id="375" r:id="rId103"/>
    <p:sldId id="453" r:id="rId104"/>
    <p:sldId id="376" r:id="rId105"/>
    <p:sldId id="454" r:id="rId106"/>
    <p:sldId id="320" r:id="rId107"/>
    <p:sldId id="338" r:id="rId108"/>
    <p:sldId id="377" r:id="rId109"/>
    <p:sldId id="378" r:id="rId110"/>
    <p:sldId id="509" r:id="rId111"/>
    <p:sldId id="508" r:id="rId112"/>
    <p:sldId id="321" r:id="rId113"/>
    <p:sldId id="339" r:id="rId114"/>
    <p:sldId id="380" r:id="rId115"/>
    <p:sldId id="381" r:id="rId116"/>
    <p:sldId id="511" r:id="rId117"/>
    <p:sldId id="382" r:id="rId118"/>
    <p:sldId id="455" r:id="rId119"/>
    <p:sldId id="322" r:id="rId120"/>
    <p:sldId id="340" r:id="rId121"/>
    <p:sldId id="383" r:id="rId122"/>
    <p:sldId id="456" r:id="rId123"/>
    <p:sldId id="457" r:id="rId124"/>
    <p:sldId id="458" r:id="rId125"/>
    <p:sldId id="459" r:id="rId126"/>
    <p:sldId id="460" r:id="rId127"/>
    <p:sldId id="385" r:id="rId128"/>
    <p:sldId id="461" r:id="rId129"/>
    <p:sldId id="512" r:id="rId130"/>
    <p:sldId id="462" r:id="rId131"/>
    <p:sldId id="463" r:id="rId132"/>
    <p:sldId id="323" r:id="rId133"/>
    <p:sldId id="341" r:id="rId134"/>
    <p:sldId id="386" r:id="rId135"/>
    <p:sldId id="387" r:id="rId136"/>
    <p:sldId id="388" r:id="rId137"/>
    <p:sldId id="464" r:id="rId138"/>
    <p:sldId id="465" r:id="rId139"/>
    <p:sldId id="466" r:id="rId140"/>
    <p:sldId id="324" r:id="rId141"/>
    <p:sldId id="342" r:id="rId142"/>
    <p:sldId id="389" r:id="rId143"/>
    <p:sldId id="390" r:id="rId144"/>
    <p:sldId id="391" r:id="rId145"/>
    <p:sldId id="413" r:id="rId146"/>
    <p:sldId id="467" r:id="rId147"/>
    <p:sldId id="468" r:id="rId148"/>
    <p:sldId id="469" r:id="rId149"/>
    <p:sldId id="325" r:id="rId150"/>
    <p:sldId id="348" r:id="rId151"/>
    <p:sldId id="392" r:id="rId152"/>
    <p:sldId id="393" r:id="rId153"/>
    <p:sldId id="394" r:id="rId154"/>
    <p:sldId id="411" r:id="rId155"/>
    <p:sldId id="412" r:id="rId156"/>
    <p:sldId id="470" r:id="rId157"/>
    <p:sldId id="471" r:id="rId158"/>
    <p:sldId id="472" r:id="rId159"/>
    <p:sldId id="473" r:id="rId160"/>
    <p:sldId id="474" r:id="rId161"/>
    <p:sldId id="513" r:id="rId162"/>
    <p:sldId id="326" r:id="rId163"/>
    <p:sldId id="349" r:id="rId164"/>
    <p:sldId id="395" r:id="rId165"/>
    <p:sldId id="396" r:id="rId166"/>
    <p:sldId id="397" r:id="rId167"/>
    <p:sldId id="409" r:id="rId168"/>
    <p:sldId id="410" r:id="rId169"/>
    <p:sldId id="475" r:id="rId170"/>
    <p:sldId id="476" r:id="rId171"/>
    <p:sldId id="477" r:id="rId172"/>
    <p:sldId id="478" r:id="rId173"/>
    <p:sldId id="479" r:id="rId174"/>
    <p:sldId id="327" r:id="rId175"/>
    <p:sldId id="350" r:id="rId176"/>
    <p:sldId id="398" r:id="rId177"/>
    <p:sldId id="399" r:id="rId178"/>
    <p:sldId id="400" r:id="rId179"/>
    <p:sldId id="407" r:id="rId180"/>
    <p:sldId id="408" r:id="rId181"/>
    <p:sldId id="480" r:id="rId182"/>
    <p:sldId id="481" r:id="rId183"/>
    <p:sldId id="482" r:id="rId184"/>
    <p:sldId id="483" r:id="rId185"/>
    <p:sldId id="484" r:id="rId186"/>
    <p:sldId id="485" r:id="rId187"/>
    <p:sldId id="486" r:id="rId188"/>
    <p:sldId id="328" r:id="rId189"/>
    <p:sldId id="351" r:id="rId190"/>
    <p:sldId id="401" r:id="rId191"/>
    <p:sldId id="514" r:id="rId192"/>
    <p:sldId id="402" r:id="rId193"/>
    <p:sldId id="487" r:id="rId194"/>
    <p:sldId id="488" r:id="rId195"/>
    <p:sldId id="403" r:id="rId196"/>
    <p:sldId id="406" r:id="rId197"/>
    <p:sldId id="489" r:id="rId198"/>
    <p:sldId id="329" r:id="rId199"/>
    <p:sldId id="352" r:id="rId200"/>
    <p:sldId id="404" r:id="rId201"/>
    <p:sldId id="515" r:id="rId202"/>
    <p:sldId id="496" r:id="rId203"/>
    <p:sldId id="490" r:id="rId204"/>
    <p:sldId id="405" r:id="rId205"/>
    <p:sldId id="491" r:id="rId206"/>
    <p:sldId id="492" r:id="rId207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3E0"/>
    <a:srgbClr val="F2E8DE"/>
    <a:srgbClr val="FFC000"/>
    <a:srgbClr val="953D46"/>
    <a:srgbClr val="78AA28"/>
    <a:srgbClr val="8D9DD8"/>
    <a:srgbClr val="FFFFFF"/>
    <a:srgbClr val="686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31" autoAdjust="0"/>
  </p:normalViewPr>
  <p:slideViewPr>
    <p:cSldViewPr showGuides="1">
      <p:cViewPr varScale="1">
        <p:scale>
          <a:sx n="108" d="100"/>
          <a:sy n="108" d="100"/>
        </p:scale>
        <p:origin x="1704" y="10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8" d="100"/>
          <a:sy n="78" d="100"/>
        </p:scale>
        <p:origin x="2982" y="9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9/1/2019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 noChangeAspect="1"/>
          </p:cNvSpPr>
          <p:nvPr>
            <p:ph type="subTitle" idx="1" hasCustomPrompt="1"/>
          </p:nvPr>
        </p:nvSpPr>
        <p:spPr>
          <a:xfrm>
            <a:off x="828452" y="846000"/>
            <a:ext cx="4687098" cy="830997"/>
          </a:xfrm>
          <a:noFill/>
        </p:spPr>
        <p:txBody>
          <a:bodyPr wrap="none" lIns="0" tIns="0" rIns="0" bIns="0" rtlCol="0">
            <a:noAutofit/>
          </a:bodyPr>
          <a:lstStyle>
            <a:lvl1pPr marL="0" indent="0" algn="l" defTabSz="457200" rtl="0" eaLnBrk="1" latinLnBrk="0" hangingPunct="1">
              <a:buNone/>
              <a:defRPr kumimoji="0" lang="en-US" sz="5400" b="0" i="0" u="none" strike="noStrike" kern="0" cap="none" spc="0" normalizeH="0" baseline="0" noProof="0" dirty="0">
                <a:ln>
                  <a:noFill/>
                </a:ln>
                <a:solidFill>
                  <a:srgbClr val="8D9DD8"/>
                </a:solidFill>
                <a:effectLst/>
                <a:uLnTx/>
                <a:uFillTx/>
                <a:latin typeface="KoPub돋움체_Pro Light" panose="02020603020101020101" pitchFamily="18" charset="-127"/>
                <a:ea typeface="KoPub돋움체_Pro Light" panose="02020603020101020101" pitchFamily="18" charset="-127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UNIT 33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직사각형 3"/>
          <p:cNvSpPr/>
          <p:nvPr userDrawn="1"/>
        </p:nvSpPr>
        <p:spPr>
          <a:xfrm>
            <a:off x="136261" y="5214817"/>
            <a:ext cx="8871478" cy="1497782"/>
          </a:xfrm>
          <a:prstGeom prst="rect">
            <a:avLst/>
          </a:prstGeom>
          <a:solidFill>
            <a:srgbClr val="F2E3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9/1/2019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9/1/2019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9/1/2019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9/1/2019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9/1/2019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7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8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29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7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7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jpg"/><Relationship Id="rId4" Type="http://schemas.openxmlformats.org/officeDocument/2006/relationships/image" Target="../media/image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jpg"/><Relationship Id="rId4" Type="http://schemas.openxmlformats.org/officeDocument/2006/relationships/image" Target="../media/image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://python.ofg/dpwnload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01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설치하고 실행하기</a:t>
            </a:r>
          </a:p>
        </p:txBody>
      </p:sp>
    </p:spTree>
    <p:extLst>
      <p:ext uri="{BB962C8B-B14F-4D97-AF65-F5344CB8AC3E}">
        <p14:creationId xmlns:p14="http://schemas.microsoft.com/office/powerpoint/2010/main" val="94087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99340" y="1501724"/>
            <a:ext cx="8105496" cy="10631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en-US" altLang="ko-KR" dirty="0"/>
              <a:t>IDLE </a:t>
            </a:r>
            <a:r>
              <a:rPr lang="ko-KR" altLang="en-US" dirty="0"/>
              <a:t>화면에 보이는 글자 크기를 키울 수 있나요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sz="800" dirty="0" smtClean="0"/>
              <a:t>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sz="1600" dirty="0" smtClean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539553" y="2037835"/>
            <a:ext cx="3513984" cy="4271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/>
              <a:t>IDLE </a:t>
            </a:r>
            <a:r>
              <a:rPr lang="ko-KR" altLang="en-US" sz="1600" dirty="0"/>
              <a:t>화면에 보이는 글자 크기가 너무 </a:t>
            </a:r>
            <a:r>
              <a:rPr lang="ko-KR" altLang="en-US" sz="1600" dirty="0" smtClean="0"/>
              <a:t>작다고요</a:t>
            </a:r>
            <a:r>
              <a:rPr lang="en-US" altLang="ko-KR" sz="1600" dirty="0"/>
              <a:t>? </a:t>
            </a:r>
            <a:r>
              <a:rPr lang="ko-KR" altLang="en-US" sz="1600" dirty="0"/>
              <a:t>걱정 마세요</a:t>
            </a:r>
            <a:r>
              <a:rPr lang="en-US" altLang="ko-KR" sz="1600" dirty="0"/>
              <a:t>.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IDLE</a:t>
            </a:r>
            <a:r>
              <a:rPr lang="ko-KR" altLang="en-US" sz="1600" dirty="0"/>
              <a:t>에서는 글자 크기를 </a:t>
            </a:r>
            <a:r>
              <a:rPr lang="ko-KR" altLang="en-US" sz="1600" dirty="0" smtClean="0"/>
              <a:t>줄이거나 늘릴 </a:t>
            </a:r>
            <a:r>
              <a:rPr lang="ko-KR" altLang="en-US" sz="1600" dirty="0"/>
              <a:t>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프로그램 </a:t>
            </a:r>
            <a:r>
              <a:rPr lang="ko-KR" altLang="en-US" sz="1600" dirty="0" smtClean="0"/>
              <a:t>위쪽에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나타나는 메뉴에서 </a:t>
            </a:r>
            <a:r>
              <a:rPr lang="en-US" altLang="ko-KR" sz="1600" dirty="0"/>
              <a:t>Options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선택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하고 </a:t>
            </a:r>
            <a:r>
              <a:rPr lang="en-US" altLang="ko-KR" sz="1600" dirty="0"/>
              <a:t>Configure </a:t>
            </a:r>
            <a:r>
              <a:rPr lang="en-US" altLang="ko-KR" sz="1600" dirty="0" smtClean="0"/>
              <a:t>IDLE</a:t>
            </a:r>
            <a:r>
              <a:rPr lang="ko-KR" altLang="en-US" sz="1600" dirty="0" smtClean="0"/>
              <a:t>을 선택하면 </a:t>
            </a:r>
            <a:r>
              <a:rPr lang="en-US" altLang="ko-KR" sz="1600" dirty="0"/>
              <a:t>Settings(</a:t>
            </a:r>
            <a:r>
              <a:rPr lang="ko-KR" altLang="en-US" sz="1600" dirty="0"/>
              <a:t>설정</a:t>
            </a:r>
            <a:r>
              <a:rPr lang="en-US" altLang="ko-KR" sz="1600" dirty="0"/>
              <a:t>) </a:t>
            </a:r>
            <a:r>
              <a:rPr lang="ko-KR" altLang="en-US" sz="1600" dirty="0"/>
              <a:t>창이 나타납니다</a:t>
            </a:r>
            <a:r>
              <a:rPr lang="en-US" altLang="ko-KR" sz="1600" dirty="0"/>
              <a:t>. </a:t>
            </a:r>
            <a:r>
              <a:rPr lang="ko-KR" altLang="en-US" sz="1600" dirty="0"/>
              <a:t>화면 왼쪽 중간에 있는 </a:t>
            </a:r>
            <a:r>
              <a:rPr lang="en-US" altLang="ko-KR" sz="1600" dirty="0"/>
              <a:t>Size(</a:t>
            </a:r>
            <a:r>
              <a:rPr lang="ko-KR" altLang="en-US" sz="1600" dirty="0"/>
              <a:t>크기</a:t>
            </a:r>
            <a:r>
              <a:rPr lang="en-US" altLang="ko-KR" sz="1600" dirty="0"/>
              <a:t>) </a:t>
            </a:r>
            <a:r>
              <a:rPr lang="ko-KR" altLang="en-US" sz="1600" dirty="0"/>
              <a:t>값을 바꿔 </a:t>
            </a:r>
            <a:r>
              <a:rPr lang="ko-KR" altLang="en-US" sz="1600" dirty="0" smtClean="0"/>
              <a:t>글자크기를 </a:t>
            </a:r>
            <a:r>
              <a:rPr lang="ko-KR" altLang="en-US" sz="1600" dirty="0"/>
              <a:t>조정할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숫자를 적당히 키워 </a:t>
            </a:r>
            <a:r>
              <a:rPr lang="ko-KR" altLang="en-US" sz="1600" dirty="0" smtClean="0"/>
              <a:t>보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기 </a:t>
            </a:r>
            <a:r>
              <a:rPr lang="ko-KR" altLang="en-US" sz="1600" dirty="0"/>
              <a:t>좋게 조정합니다</a:t>
            </a:r>
            <a:r>
              <a:rPr lang="en-US" altLang="ko-KR" sz="1600" dirty="0"/>
              <a:t>(</a:t>
            </a:r>
            <a:r>
              <a:rPr lang="ko-KR" altLang="en-US" sz="1600" dirty="0"/>
              <a:t>화면 </a:t>
            </a:r>
            <a:r>
              <a:rPr lang="ko-KR" altLang="en-US" sz="1600" dirty="0" smtClean="0"/>
              <a:t>보기와 해상도에 따라 </a:t>
            </a:r>
            <a:r>
              <a:rPr lang="ko-KR" altLang="en-US" sz="1600" dirty="0"/>
              <a:t>다르지만</a:t>
            </a:r>
            <a:r>
              <a:rPr lang="en-US" altLang="ko-KR" sz="1600" dirty="0"/>
              <a:t>, </a:t>
            </a:r>
            <a:r>
              <a:rPr lang="ko-KR" altLang="en-US" sz="1600" dirty="0"/>
              <a:t>보통 </a:t>
            </a:r>
            <a:r>
              <a:rPr lang="en-US" altLang="ko-KR" sz="1600" dirty="0"/>
              <a:t>11~14 </a:t>
            </a:r>
            <a:r>
              <a:rPr lang="ko-KR" altLang="en-US" sz="1600" dirty="0"/>
              <a:t>정도가 적당합니다</a:t>
            </a:r>
            <a:r>
              <a:rPr lang="en-US" altLang="ko-KR" sz="1600" dirty="0"/>
              <a:t>).</a:t>
            </a:r>
            <a:endParaRPr lang="en-US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114" y="2037925"/>
            <a:ext cx="3706934" cy="433879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090463" y="3774642"/>
            <a:ext cx="806498" cy="2304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3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/>
              <a:t>while </a:t>
            </a:r>
            <a:r>
              <a:rPr lang="ko-KR" altLang="en-US" sz="2800" b="1" dirty="0"/>
              <a:t>명령으로 반복하기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/>
              <a:t>while </a:t>
            </a:r>
            <a:r>
              <a:rPr lang="ko-KR" altLang="en-US" sz="2000" b="1" dirty="0" err="1"/>
              <a:t>명령으로반복해서</a:t>
            </a:r>
            <a:r>
              <a:rPr lang="ko-KR" altLang="en-US" sz="2000" b="1" dirty="0"/>
              <a:t> 숫자를 출력하는 </a:t>
            </a:r>
            <a:r>
              <a:rPr lang="ko-KR" altLang="en-US" sz="2000" b="1" dirty="0" smtClean="0"/>
              <a:t>프로그램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en-US" altLang="ko-KR" sz="2000" b="1" dirty="0"/>
              <a:t>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까지 숫자의 합계를 구하는 </a:t>
            </a:r>
            <a:r>
              <a:rPr lang="ko-KR" altLang="en-US" sz="2000" b="1" dirty="0" smtClean="0"/>
              <a:t>프로그램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숫자를 추측해서 맞히는 프로그램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054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4257" y="375829"/>
            <a:ext cx="8964337" cy="800724"/>
          </a:xfrm>
        </p:spPr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sz="2800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while </a:t>
            </a:r>
            <a:r>
              <a:rPr lang="ko-KR" altLang="en-US" sz="2800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명령으로 반복해서 </a:t>
            </a:r>
            <a:r>
              <a:rPr lang="ko-KR" altLang="en-US" sz="2800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숫자를 출력하는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2632830" cy="1670603"/>
          </a:xfrm>
        </p:spPr>
        <p:txBody>
          <a:bodyPr/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8AA28"/>
                </a:solidFill>
              </a:rPr>
              <a:t>"[</a:t>
            </a:r>
            <a:r>
              <a:rPr lang="en-US" altLang="ko-KR" dirty="0">
                <a:solidFill>
                  <a:srgbClr val="78AA28"/>
                </a:solidFill>
              </a:rPr>
              <a:t>1-10</a:t>
            </a:r>
            <a:r>
              <a:rPr lang="en-US" altLang="ko-KR" dirty="0" smtClean="0">
                <a:solidFill>
                  <a:srgbClr val="78AA28"/>
                </a:solidFill>
              </a:rPr>
              <a:t>]“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x </a:t>
            </a:r>
            <a:r>
              <a:rPr lang="en-US" altLang="ko-KR" dirty="0"/>
              <a:t>= </a:t>
            </a:r>
            <a:r>
              <a:rPr lang="en-US" altLang="ko-KR" dirty="0" smtClean="0"/>
              <a:t>1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while</a:t>
            </a:r>
            <a:r>
              <a:rPr lang="en-US" altLang="ko-KR" dirty="0" smtClean="0"/>
              <a:t> </a:t>
            </a:r>
            <a:r>
              <a:rPr lang="en-US" altLang="ko-KR" dirty="0"/>
              <a:t>x &lt;= </a:t>
            </a:r>
            <a:r>
              <a:rPr lang="en-US" altLang="ko-KR" dirty="0" smtClean="0"/>
              <a:t>10</a:t>
            </a:r>
            <a:r>
              <a:rPr lang="en-US" altLang="ko-KR" dirty="0"/>
              <a:t>: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(x)</a:t>
            </a:r>
            <a:br>
              <a:rPr lang="en-US" altLang="ko-KR" dirty="0" smtClean="0"/>
            </a:br>
            <a:r>
              <a:rPr lang="en-US" altLang="ko-KR" dirty="0" smtClean="0"/>
              <a:t>        x </a:t>
            </a:r>
            <a:r>
              <a:rPr lang="en-US" altLang="ko-KR" dirty="0"/>
              <a:t>= x +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11734" y="3149022"/>
            <a:ext cx="3554542" cy="362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dirty="0" smtClean="0"/>
              <a:t> </a:t>
            </a:r>
            <a:r>
              <a:rPr lang="ko-KR" altLang="en-US" sz="1700" dirty="0" smtClean="0"/>
              <a:t>실행결과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000" dirty="0" smtClean="0"/>
              <a:t>  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1</a:t>
            </a:r>
            <a:br>
              <a:rPr lang="en-US" altLang="ko-KR" sz="1700" dirty="0" smtClean="0"/>
            </a:br>
            <a:r>
              <a:rPr lang="en-US" altLang="ko-KR" sz="1700" dirty="0" smtClean="0"/>
              <a:t>2</a:t>
            </a:r>
            <a:br>
              <a:rPr lang="en-US" altLang="ko-KR" sz="1700" dirty="0" smtClean="0"/>
            </a:br>
            <a:r>
              <a:rPr lang="en-US" altLang="ko-KR" sz="1700" dirty="0" smtClean="0"/>
              <a:t>3</a:t>
            </a:r>
            <a:br>
              <a:rPr lang="en-US" altLang="ko-KR" sz="1700" dirty="0" smtClean="0"/>
            </a:br>
            <a:r>
              <a:rPr lang="en-US" altLang="ko-KR" sz="1700" dirty="0" smtClean="0"/>
              <a:t>4</a:t>
            </a:r>
            <a:br>
              <a:rPr lang="en-US" altLang="ko-KR" sz="1700" dirty="0" smtClean="0"/>
            </a:br>
            <a:r>
              <a:rPr lang="en-US" altLang="ko-KR" sz="1700" dirty="0" smtClean="0"/>
              <a:t>5</a:t>
            </a:r>
            <a:br>
              <a:rPr lang="en-US" altLang="ko-KR" sz="1700" dirty="0" smtClean="0"/>
            </a:br>
            <a:r>
              <a:rPr lang="en-US" altLang="ko-KR" sz="1700" dirty="0" smtClean="0"/>
              <a:t>6</a:t>
            </a:r>
            <a:br>
              <a:rPr lang="en-US" altLang="ko-KR" sz="1700" dirty="0" smtClean="0"/>
            </a:br>
            <a:r>
              <a:rPr lang="en-US" altLang="ko-KR" sz="1700" dirty="0" smtClean="0"/>
              <a:t>7</a:t>
            </a:r>
            <a:br>
              <a:rPr lang="en-US" altLang="ko-KR" sz="1700" dirty="0" smtClean="0"/>
            </a:br>
            <a:r>
              <a:rPr lang="en-US" altLang="ko-KR" sz="1700" dirty="0" smtClean="0"/>
              <a:t>8</a:t>
            </a:r>
            <a:br>
              <a:rPr lang="en-US" altLang="ko-KR" sz="1700" dirty="0" smtClean="0"/>
            </a:br>
            <a:r>
              <a:rPr lang="en-US" altLang="ko-KR" sz="1700" dirty="0" smtClean="0"/>
              <a:t>9</a:t>
            </a:r>
            <a:br>
              <a:rPr lang="en-US" altLang="ko-KR" sz="1700" dirty="0" smtClean="0"/>
            </a:br>
            <a:r>
              <a:rPr lang="en-US" altLang="ko-KR" sz="1700" dirty="0" smtClean="0"/>
              <a:t>10</a:t>
            </a:r>
            <a:endParaRPr lang="ko-KR" altLang="en-US" sz="170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2824720" y="1361326"/>
            <a:ext cx="5666533" cy="1602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x</a:t>
            </a:r>
            <a:r>
              <a:rPr lang="ko-KR" altLang="en-US" dirty="0" smtClean="0">
                <a:solidFill>
                  <a:srgbClr val="953D46"/>
                </a:solidFill>
              </a:rPr>
              <a:t>가 </a:t>
            </a:r>
            <a:r>
              <a:rPr lang="en-US" altLang="ko-KR" dirty="0" smtClean="0">
                <a:solidFill>
                  <a:srgbClr val="953D46"/>
                </a:solidFill>
              </a:rPr>
              <a:t>10 </a:t>
            </a:r>
            <a:r>
              <a:rPr lang="ko-KR" altLang="en-US" dirty="0" smtClean="0">
                <a:solidFill>
                  <a:srgbClr val="953D46"/>
                </a:solidFill>
              </a:rPr>
              <a:t>이하인 동안 반복</a:t>
            </a:r>
            <a:r>
              <a:rPr lang="en-US" altLang="ko-KR" dirty="0" smtClean="0">
                <a:solidFill>
                  <a:srgbClr val="953D46"/>
                </a:solidFill>
              </a:rPr>
              <a:t>(1</a:t>
            </a:r>
            <a:r>
              <a:rPr lang="ko-KR" altLang="en-US" dirty="0" smtClean="0">
                <a:solidFill>
                  <a:srgbClr val="953D46"/>
                </a:solidFill>
              </a:rPr>
              <a:t>에서 </a:t>
            </a:r>
            <a:r>
              <a:rPr lang="en-US" altLang="ko-KR" dirty="0" smtClean="0">
                <a:solidFill>
                  <a:srgbClr val="953D46"/>
                </a:solidFill>
              </a:rPr>
              <a:t>10</a:t>
            </a:r>
            <a:r>
              <a:rPr lang="ko-KR" altLang="en-US" dirty="0" smtClean="0">
                <a:solidFill>
                  <a:srgbClr val="953D46"/>
                </a:solidFill>
              </a:rPr>
              <a:t>까지 실행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x</a:t>
            </a:r>
            <a:r>
              <a:rPr lang="ko-KR" altLang="en-US" dirty="0" smtClean="0">
                <a:solidFill>
                  <a:srgbClr val="953D46"/>
                </a:solidFill>
              </a:rPr>
              <a:t>에 </a:t>
            </a:r>
            <a:r>
              <a:rPr lang="en-US" altLang="ko-KR" dirty="0" smtClean="0">
                <a:solidFill>
                  <a:srgbClr val="953D46"/>
                </a:solidFill>
              </a:rPr>
              <a:t>1</a:t>
            </a:r>
            <a:r>
              <a:rPr lang="ko-KR" altLang="en-US" dirty="0" smtClean="0">
                <a:solidFill>
                  <a:srgbClr val="953D46"/>
                </a:solidFill>
              </a:rPr>
              <a:t>을 더해서 저장</a:t>
            </a:r>
            <a:endParaRPr lang="ko-KR" altLang="en-US" dirty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56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까지 숫자의 합계를 구하는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98994" y="1355148"/>
            <a:ext cx="4188219" cy="2073852"/>
          </a:xfrm>
        </p:spPr>
        <p:txBody>
          <a:bodyPr>
            <a:normAutofit/>
          </a:bodyPr>
          <a:lstStyle/>
          <a:p>
            <a:r>
              <a:rPr lang="en-US" altLang="ko-KR" dirty="0"/>
              <a:t>s = 0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x = 1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while</a:t>
            </a:r>
            <a:r>
              <a:rPr lang="en-US" altLang="ko-KR" dirty="0" smtClean="0"/>
              <a:t> </a:t>
            </a:r>
            <a:r>
              <a:rPr lang="en-US" altLang="ko-KR" dirty="0"/>
              <a:t>x &lt;= </a:t>
            </a:r>
            <a:r>
              <a:rPr lang="en-US" altLang="ko-KR" dirty="0" smtClean="0"/>
              <a:t>10:</a:t>
            </a:r>
            <a:br>
              <a:rPr lang="en-US" altLang="ko-KR" dirty="0" smtClean="0"/>
            </a:br>
            <a:r>
              <a:rPr lang="en-US" altLang="ko-KR" dirty="0" smtClean="0"/>
              <a:t>        s </a:t>
            </a:r>
            <a:r>
              <a:rPr lang="en-US" altLang="ko-KR" dirty="0"/>
              <a:t>= s + x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"x:"</a:t>
            </a:r>
            <a:r>
              <a:rPr lang="en-US" altLang="ko-KR" dirty="0"/>
              <a:t>, x, </a:t>
            </a:r>
            <a:r>
              <a:rPr lang="en-US" altLang="ko-KR" dirty="0">
                <a:solidFill>
                  <a:srgbClr val="78AA28"/>
                </a:solidFill>
              </a:rPr>
              <a:t>" sum:"</a:t>
            </a:r>
            <a:r>
              <a:rPr lang="en-US" altLang="ko-KR" dirty="0"/>
              <a:t>, s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  x </a:t>
            </a:r>
            <a:r>
              <a:rPr lang="en-US" altLang="ko-KR" dirty="0"/>
              <a:t>= x +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032490" y="1363410"/>
            <a:ext cx="5666533" cy="235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합계를 구하는 변수 </a:t>
            </a:r>
            <a:r>
              <a:rPr lang="en-US" altLang="ko-KR" dirty="0">
                <a:solidFill>
                  <a:srgbClr val="953D46"/>
                </a:solidFill>
              </a:rPr>
              <a:t>s, </a:t>
            </a:r>
            <a:r>
              <a:rPr lang="ko-KR" altLang="en-US" dirty="0">
                <a:solidFill>
                  <a:srgbClr val="953D46"/>
                </a:solidFill>
              </a:rPr>
              <a:t>처음 값은 </a:t>
            </a:r>
            <a:r>
              <a:rPr lang="en-US" altLang="ko-KR" dirty="0">
                <a:solidFill>
                  <a:srgbClr val="953D46"/>
                </a:solidFill>
              </a:rPr>
              <a:t>0</a:t>
            </a:r>
            <a:r>
              <a:rPr lang="ko-KR" altLang="en-US" dirty="0">
                <a:solidFill>
                  <a:srgbClr val="953D46"/>
                </a:solidFill>
              </a:rPr>
              <a:t>을 </a:t>
            </a:r>
            <a:r>
              <a:rPr lang="ko-KR" altLang="en-US" dirty="0" smtClean="0">
                <a:solidFill>
                  <a:srgbClr val="953D46"/>
                </a:solidFill>
              </a:rPr>
              <a:t>입력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x</a:t>
            </a:r>
            <a:r>
              <a:rPr lang="ko-KR" altLang="en-US" dirty="0">
                <a:solidFill>
                  <a:srgbClr val="953D46"/>
                </a:solidFill>
              </a:rPr>
              <a:t>가 </a:t>
            </a:r>
            <a:r>
              <a:rPr lang="en-US" altLang="ko-KR" dirty="0">
                <a:solidFill>
                  <a:srgbClr val="953D46"/>
                </a:solidFill>
              </a:rPr>
              <a:t>10</a:t>
            </a:r>
            <a:r>
              <a:rPr lang="ko-KR" altLang="en-US" dirty="0">
                <a:solidFill>
                  <a:srgbClr val="953D46"/>
                </a:solidFill>
              </a:rPr>
              <a:t>보다 작거나 같은 동안</a:t>
            </a:r>
            <a:r>
              <a:rPr lang="en-US" altLang="ko-KR" dirty="0">
                <a:solidFill>
                  <a:srgbClr val="953D46"/>
                </a:solidFill>
              </a:rPr>
              <a:t>, </a:t>
            </a:r>
            <a:r>
              <a:rPr lang="ko-KR" altLang="en-US" dirty="0">
                <a:solidFill>
                  <a:srgbClr val="953D46"/>
                </a:solidFill>
              </a:rPr>
              <a:t>즉 </a:t>
            </a:r>
            <a:r>
              <a:rPr lang="en-US" altLang="ko-KR" dirty="0">
                <a:solidFill>
                  <a:srgbClr val="953D46"/>
                </a:solidFill>
              </a:rPr>
              <a:t>10</a:t>
            </a:r>
            <a:r>
              <a:rPr lang="ko-KR" altLang="en-US" dirty="0">
                <a:solidFill>
                  <a:srgbClr val="953D46"/>
                </a:solidFill>
              </a:rPr>
              <a:t>까지 </a:t>
            </a:r>
            <a:r>
              <a:rPr lang="ko-KR" altLang="en-US" dirty="0" smtClean="0">
                <a:solidFill>
                  <a:srgbClr val="953D46"/>
                </a:solidFill>
              </a:rPr>
              <a:t>실행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s</a:t>
            </a:r>
            <a:r>
              <a:rPr lang="ko-KR" altLang="en-US" dirty="0">
                <a:solidFill>
                  <a:srgbClr val="953D46"/>
                </a:solidFill>
              </a:rPr>
              <a:t>에 </a:t>
            </a:r>
            <a:r>
              <a:rPr lang="en-US" altLang="ko-KR" dirty="0">
                <a:solidFill>
                  <a:srgbClr val="953D46"/>
                </a:solidFill>
              </a:rPr>
              <a:t>x</a:t>
            </a:r>
            <a:r>
              <a:rPr lang="ko-KR" altLang="en-US" dirty="0">
                <a:solidFill>
                  <a:srgbClr val="953D46"/>
                </a:solidFill>
              </a:rPr>
              <a:t>를 </a:t>
            </a:r>
            <a:r>
              <a:rPr lang="ko-KR" altLang="en-US" dirty="0" smtClean="0">
                <a:solidFill>
                  <a:srgbClr val="953D46"/>
                </a:solidFill>
              </a:rPr>
              <a:t>더함</a:t>
            </a:r>
            <a:r>
              <a:rPr lang="en-US" altLang="ko-KR" dirty="0" smtClean="0">
                <a:solidFill>
                  <a:srgbClr val="953D46"/>
                </a:solidFill>
              </a:rPr>
              <a:t>.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현재 </a:t>
            </a:r>
            <a:r>
              <a:rPr lang="en-US" altLang="ko-KR" dirty="0">
                <a:solidFill>
                  <a:srgbClr val="953D46"/>
                </a:solidFill>
              </a:rPr>
              <a:t>x </a:t>
            </a:r>
            <a:r>
              <a:rPr lang="ko-KR" altLang="en-US" dirty="0">
                <a:solidFill>
                  <a:srgbClr val="953D46"/>
                </a:solidFill>
              </a:rPr>
              <a:t>값과 </a:t>
            </a:r>
            <a:r>
              <a:rPr lang="en-US" altLang="ko-KR" dirty="0">
                <a:solidFill>
                  <a:srgbClr val="953D46"/>
                </a:solidFill>
              </a:rPr>
              <a:t>s </a:t>
            </a:r>
            <a:r>
              <a:rPr lang="ko-KR" altLang="en-US" dirty="0">
                <a:solidFill>
                  <a:srgbClr val="953D46"/>
                </a:solidFill>
              </a:rPr>
              <a:t>값을 </a:t>
            </a:r>
            <a:r>
              <a:rPr lang="ko-KR" altLang="en-US" dirty="0" smtClean="0">
                <a:solidFill>
                  <a:srgbClr val="953D46"/>
                </a:solidFill>
              </a:rPr>
              <a:t>출력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x</a:t>
            </a:r>
            <a:r>
              <a:rPr lang="ko-KR" altLang="en-US" dirty="0">
                <a:solidFill>
                  <a:srgbClr val="953D46"/>
                </a:solidFill>
              </a:rPr>
              <a:t>에 </a:t>
            </a:r>
            <a:r>
              <a:rPr lang="en-US" altLang="ko-KR" dirty="0">
                <a:solidFill>
                  <a:srgbClr val="953D46"/>
                </a:solidFill>
              </a:rPr>
              <a:t>1</a:t>
            </a:r>
            <a:r>
              <a:rPr lang="ko-KR" altLang="en-US" dirty="0">
                <a:solidFill>
                  <a:srgbClr val="953D46"/>
                </a:solidFill>
              </a:rPr>
              <a:t>을 </a:t>
            </a:r>
            <a:r>
              <a:rPr lang="ko-KR" altLang="en-US" dirty="0" smtClean="0">
                <a:solidFill>
                  <a:srgbClr val="953D46"/>
                </a:solidFill>
              </a:rPr>
              <a:t>더함</a:t>
            </a:r>
            <a:r>
              <a:rPr lang="en-US" altLang="ko-KR" dirty="0" smtClean="0">
                <a:solidFill>
                  <a:srgbClr val="953D46"/>
                </a:solidFill>
              </a:rPr>
              <a:t>.</a:t>
            </a:r>
            <a:endParaRPr lang="ko-KR" altLang="en-US" dirty="0">
              <a:solidFill>
                <a:srgbClr val="953D46"/>
              </a:solidFill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611733" y="3264236"/>
            <a:ext cx="3672231" cy="3333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dirty="0" smtClean="0"/>
              <a:t> </a:t>
            </a:r>
            <a:r>
              <a:rPr lang="ko-KR" altLang="en-US" sz="1700" dirty="0" smtClean="0"/>
              <a:t>실행결과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000" dirty="0" smtClean="0"/>
              <a:t>  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600" dirty="0"/>
              <a:t>x: 1 sum: </a:t>
            </a:r>
            <a:r>
              <a:rPr lang="en-US" altLang="ko-KR" sz="1600" dirty="0" smtClean="0"/>
              <a:t>1</a:t>
            </a:r>
            <a:br>
              <a:rPr lang="en-US" altLang="ko-KR" sz="1600" dirty="0" smtClean="0"/>
            </a:br>
            <a:r>
              <a:rPr lang="en-US" altLang="ko-KR" sz="1600" dirty="0" smtClean="0"/>
              <a:t>x</a:t>
            </a:r>
            <a:r>
              <a:rPr lang="en-US" altLang="ko-KR" sz="1600" dirty="0"/>
              <a:t>: 2 sum: </a:t>
            </a:r>
            <a:r>
              <a:rPr lang="en-US" altLang="ko-KR" sz="1600" dirty="0" smtClean="0"/>
              <a:t>3</a:t>
            </a:r>
            <a:br>
              <a:rPr lang="en-US" altLang="ko-KR" sz="1600" dirty="0" smtClean="0"/>
            </a:br>
            <a:r>
              <a:rPr lang="en-US" altLang="ko-KR" sz="1600" dirty="0" smtClean="0"/>
              <a:t>x</a:t>
            </a:r>
            <a:r>
              <a:rPr lang="en-US" altLang="ko-KR" sz="1600" dirty="0"/>
              <a:t>: 3 sum: </a:t>
            </a:r>
            <a:r>
              <a:rPr lang="en-US" altLang="ko-KR" sz="1600" dirty="0" smtClean="0"/>
              <a:t>6</a:t>
            </a:r>
            <a:br>
              <a:rPr lang="en-US" altLang="ko-KR" sz="1600" dirty="0" smtClean="0"/>
            </a:br>
            <a:r>
              <a:rPr lang="en-US" altLang="ko-KR" sz="1600" dirty="0" smtClean="0"/>
              <a:t>x</a:t>
            </a:r>
            <a:r>
              <a:rPr lang="en-US" altLang="ko-KR" sz="1600" dirty="0"/>
              <a:t>: 4 sum: </a:t>
            </a:r>
            <a:r>
              <a:rPr lang="en-US" altLang="ko-KR" sz="1600" dirty="0" smtClean="0"/>
              <a:t>10</a:t>
            </a:r>
            <a:br>
              <a:rPr lang="en-US" altLang="ko-KR" sz="1600" dirty="0" smtClean="0"/>
            </a:br>
            <a:r>
              <a:rPr lang="en-US" altLang="ko-KR" sz="1600" dirty="0" smtClean="0"/>
              <a:t>x</a:t>
            </a:r>
            <a:r>
              <a:rPr lang="en-US" altLang="ko-KR" sz="1600" dirty="0"/>
              <a:t>: 5 sum: </a:t>
            </a:r>
            <a:r>
              <a:rPr lang="en-US" altLang="ko-KR" sz="1600" dirty="0" smtClean="0"/>
              <a:t>15</a:t>
            </a:r>
            <a:br>
              <a:rPr lang="en-US" altLang="ko-KR" sz="1600" dirty="0" smtClean="0"/>
            </a:br>
            <a:r>
              <a:rPr lang="en-US" altLang="ko-KR" sz="1600" dirty="0" smtClean="0"/>
              <a:t>x</a:t>
            </a:r>
            <a:r>
              <a:rPr lang="en-US" altLang="ko-KR" sz="1600" dirty="0"/>
              <a:t>: 6 sum: </a:t>
            </a:r>
            <a:r>
              <a:rPr lang="en-US" altLang="ko-KR" sz="1600" dirty="0" smtClean="0"/>
              <a:t>21</a:t>
            </a:r>
            <a:br>
              <a:rPr lang="en-US" altLang="ko-KR" sz="1600" dirty="0" smtClean="0"/>
            </a:br>
            <a:r>
              <a:rPr lang="en-US" altLang="ko-KR" sz="1600" dirty="0" smtClean="0"/>
              <a:t>x</a:t>
            </a:r>
            <a:r>
              <a:rPr lang="en-US" altLang="ko-KR" sz="1600" dirty="0"/>
              <a:t>: 7 sum: </a:t>
            </a:r>
            <a:r>
              <a:rPr lang="en-US" altLang="ko-KR" sz="1600" dirty="0" smtClean="0"/>
              <a:t>28</a:t>
            </a:r>
            <a:br>
              <a:rPr lang="en-US" altLang="ko-KR" sz="1600" dirty="0" smtClean="0"/>
            </a:br>
            <a:r>
              <a:rPr lang="en-US" altLang="ko-KR" sz="1600" dirty="0" smtClean="0"/>
              <a:t>x</a:t>
            </a:r>
            <a:r>
              <a:rPr lang="en-US" altLang="ko-KR" sz="1600" dirty="0"/>
              <a:t>: 8 sum: </a:t>
            </a:r>
            <a:r>
              <a:rPr lang="en-US" altLang="ko-KR" sz="1600" dirty="0" smtClean="0"/>
              <a:t>36</a:t>
            </a:r>
            <a:br>
              <a:rPr lang="en-US" altLang="ko-KR" sz="1600" dirty="0" smtClean="0"/>
            </a:br>
            <a:r>
              <a:rPr lang="en-US" altLang="ko-KR" sz="1600" dirty="0" smtClean="0"/>
              <a:t>x</a:t>
            </a:r>
            <a:r>
              <a:rPr lang="en-US" altLang="ko-KR" sz="1600" dirty="0"/>
              <a:t>: 9 sum: </a:t>
            </a:r>
            <a:r>
              <a:rPr lang="en-US" altLang="ko-KR" sz="1600" dirty="0" smtClean="0"/>
              <a:t>45</a:t>
            </a:r>
            <a:br>
              <a:rPr lang="en-US" altLang="ko-KR" sz="1600" dirty="0" smtClean="0"/>
            </a:br>
            <a:r>
              <a:rPr lang="en-US" altLang="ko-KR" sz="1600" dirty="0" smtClean="0"/>
              <a:t>x</a:t>
            </a:r>
            <a:r>
              <a:rPr lang="en-US" altLang="ko-KR" sz="1600" dirty="0"/>
              <a:t>: 10 sum: 55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248367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까지 숫자의 합계를 구하는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0309929"/>
              </p:ext>
            </p:extLst>
          </p:nvPr>
        </p:nvGraphicFramePr>
        <p:xfrm>
          <a:off x="1057973" y="2161646"/>
          <a:ext cx="6096000" cy="2361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0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명령어를 사용했을 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while 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명령어를 사용했을 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1875"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 = 0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for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 in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range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(1, 11):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s = s + x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rgbClr val="78AA28"/>
                          </a:solidFill>
                          <a:latin typeface="+mn-lt"/>
                          <a:ea typeface="+mn-ea"/>
                          <a:cs typeface="+mn-cs"/>
                        </a:rPr>
                        <a:t>"x:"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x,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rgbClr val="78AA28"/>
                          </a:solidFill>
                          <a:latin typeface="+mn-lt"/>
                          <a:ea typeface="+mn-ea"/>
                          <a:cs typeface="+mn-cs"/>
                        </a:rPr>
                        <a:t>"sum:"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 = 0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 = 1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rgbClr val="FFC000"/>
                          </a:solidFill>
                          <a:latin typeface="+mn-lt"/>
                          <a:ea typeface="+mn-ea"/>
                          <a:cs typeface="+mn-cs"/>
                        </a:rPr>
                        <a:t>while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x &lt;= 10: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s = s + x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rgbClr val="78AA28"/>
                          </a:solidFill>
                          <a:latin typeface="+mn-lt"/>
                          <a:ea typeface="+mn-ea"/>
                          <a:cs typeface="+mn-cs"/>
                        </a:rPr>
                        <a:t>"x:"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x,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rgbClr val="78AA28"/>
                          </a:solidFill>
                          <a:latin typeface="+mn-lt"/>
                          <a:ea typeface="+mn-ea"/>
                          <a:cs typeface="+mn-cs"/>
                        </a:rPr>
                        <a:t>"sum:"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s)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x = x + 1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98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숫자를 추측해서 맞히는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4258" y="1412755"/>
            <a:ext cx="3554542" cy="4964629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random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 </a:t>
            </a:r>
            <a:r>
              <a:rPr lang="en-US" altLang="ko-KR" dirty="0"/>
              <a:t>= </a:t>
            </a:r>
            <a:r>
              <a:rPr lang="en-US" altLang="ko-KR" dirty="0" err="1"/>
              <a:t>random.randint</a:t>
            </a:r>
            <a:r>
              <a:rPr lang="en-US" altLang="ko-KR" dirty="0"/>
              <a:t>(1, 30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while </a:t>
            </a:r>
            <a:r>
              <a:rPr lang="en-US" altLang="ko-KR" dirty="0">
                <a:solidFill>
                  <a:srgbClr val="FFC000"/>
                </a:solidFill>
              </a:rPr>
              <a:t>True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 x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7030A0"/>
                </a:solidFill>
              </a:rPr>
              <a:t>input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ko-KR" altLang="en-US" dirty="0">
                <a:solidFill>
                  <a:srgbClr val="78AA28"/>
                </a:solidFill>
              </a:rPr>
              <a:t>맞혀 보세요</a:t>
            </a:r>
            <a:r>
              <a:rPr lang="en-US" altLang="ko-KR" dirty="0">
                <a:solidFill>
                  <a:srgbClr val="78AA28"/>
                </a:solidFill>
              </a:rPr>
              <a:t>? 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g = </a:t>
            </a:r>
            <a:r>
              <a:rPr lang="en-US" altLang="ko-KR" dirty="0" err="1" smtClean="0">
                <a:solidFill>
                  <a:srgbClr val="7030A0"/>
                </a:solidFill>
              </a:rPr>
              <a:t>int</a:t>
            </a:r>
            <a:r>
              <a:rPr lang="en-US" altLang="ko-KR" dirty="0" smtClean="0">
                <a:solidFill>
                  <a:srgbClr val="7030A0"/>
                </a:solidFill>
              </a:rPr>
              <a:t>(x)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FFC000"/>
                </a:solidFill>
              </a:rPr>
              <a:t>if </a:t>
            </a:r>
            <a:r>
              <a:rPr lang="en-US" altLang="ko-KR" dirty="0"/>
              <a:t>g == n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ko-KR" altLang="en-US" dirty="0" smtClean="0">
                <a:solidFill>
                  <a:srgbClr val="78AA28"/>
                </a:solidFill>
              </a:rPr>
              <a:t>정답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 smtClean="0">
                <a:solidFill>
                  <a:srgbClr val="FFC000"/>
                </a:solidFill>
              </a:rPr>
              <a:t>break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FFC000"/>
                </a:solidFill>
              </a:rPr>
              <a:t>if </a:t>
            </a:r>
            <a:r>
              <a:rPr lang="en-US" altLang="ko-KR" dirty="0"/>
              <a:t>g &lt; </a:t>
            </a:r>
            <a:r>
              <a:rPr lang="en-US" altLang="ko-KR" dirty="0" smtClean="0"/>
              <a:t>n:</a:t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ko-KR" altLang="en-US" dirty="0" smtClean="0">
                <a:solidFill>
                  <a:srgbClr val="78AA28"/>
                </a:solidFill>
              </a:rPr>
              <a:t>너무 </a:t>
            </a:r>
            <a:r>
              <a:rPr lang="ko-KR" altLang="en-US" dirty="0">
                <a:solidFill>
                  <a:srgbClr val="78AA28"/>
                </a:solidFill>
              </a:rPr>
              <a:t>작아요</a:t>
            </a:r>
            <a:r>
              <a:rPr lang="en-US" altLang="ko-KR" dirty="0" smtClean="0">
                <a:solidFill>
                  <a:srgbClr val="78AA28"/>
                </a:solidFill>
              </a:rPr>
              <a:t>."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FFC000"/>
                </a:solidFill>
              </a:rPr>
              <a:t>if </a:t>
            </a:r>
            <a:r>
              <a:rPr lang="en-US" altLang="ko-KR" dirty="0"/>
              <a:t>g &gt; </a:t>
            </a:r>
            <a:r>
              <a:rPr lang="en-US" altLang="ko-KR" dirty="0" smtClean="0"/>
              <a:t>n:</a:t>
            </a:r>
            <a:br>
              <a:rPr lang="en-US" altLang="ko-KR" dirty="0" smtClean="0"/>
            </a:br>
            <a:r>
              <a:rPr lang="en-US" altLang="ko-KR" dirty="0" smtClean="0"/>
              <a:t>  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ko-KR" altLang="en-US" dirty="0" smtClean="0">
                <a:solidFill>
                  <a:srgbClr val="78AA28"/>
                </a:solidFill>
              </a:rPr>
              <a:t>너무 커요</a:t>
            </a:r>
            <a:r>
              <a:rPr lang="en-US" altLang="ko-KR" dirty="0" smtClean="0">
                <a:solidFill>
                  <a:srgbClr val="78AA28"/>
                </a:solidFill>
              </a:rPr>
              <a:t>."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058800" y="1412755"/>
            <a:ext cx="4954202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700" dirty="0">
                <a:solidFill>
                  <a:srgbClr val="953D46"/>
                </a:solidFill>
              </a:rPr>
              <a:t># 1~30 </a:t>
            </a:r>
            <a:r>
              <a:rPr lang="ko-KR" altLang="en-US" sz="1700" dirty="0">
                <a:solidFill>
                  <a:srgbClr val="953D46"/>
                </a:solidFill>
              </a:rPr>
              <a:t>사이에 있는 임의의 수를 </a:t>
            </a:r>
            <a:r>
              <a:rPr lang="ko-KR" altLang="en-US" sz="1700" dirty="0" smtClean="0">
                <a:solidFill>
                  <a:srgbClr val="953D46"/>
                </a:solidFill>
              </a:rPr>
              <a:t>뽑음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>
                <a:solidFill>
                  <a:srgbClr val="953D46"/>
                </a:solidFill>
              </a:rPr>
              <a:t># </a:t>
            </a:r>
            <a:r>
              <a:rPr lang="ko-KR" altLang="en-US" sz="1700" dirty="0">
                <a:solidFill>
                  <a:srgbClr val="953D46"/>
                </a:solidFill>
              </a:rPr>
              <a:t>영원히 </a:t>
            </a:r>
            <a:r>
              <a:rPr lang="ko-KR" altLang="en-US" sz="1700" dirty="0" smtClean="0">
                <a:solidFill>
                  <a:srgbClr val="953D46"/>
                </a:solidFill>
              </a:rPr>
              <a:t>반복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     </a:t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# </a:t>
            </a:r>
            <a:r>
              <a:rPr lang="ko-KR" altLang="en-US" sz="1700" dirty="0" err="1">
                <a:solidFill>
                  <a:srgbClr val="953D46"/>
                </a:solidFill>
              </a:rPr>
              <a:t>입력받은</a:t>
            </a:r>
            <a:r>
              <a:rPr lang="ko-KR" altLang="en-US" sz="1700" dirty="0">
                <a:solidFill>
                  <a:srgbClr val="953D46"/>
                </a:solidFill>
              </a:rPr>
              <a:t> 값을 비교할 수 있도록 정수로 </a:t>
            </a:r>
            <a:r>
              <a:rPr lang="ko-KR" altLang="en-US" sz="1700" dirty="0" smtClean="0">
                <a:solidFill>
                  <a:srgbClr val="953D46"/>
                </a:solidFill>
              </a:rPr>
              <a:t>바꿈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>
                <a:solidFill>
                  <a:srgbClr val="953D46"/>
                </a:solidFill>
              </a:rPr>
              <a:t># </a:t>
            </a:r>
            <a:r>
              <a:rPr lang="ko-KR" altLang="en-US" sz="1700" dirty="0">
                <a:solidFill>
                  <a:srgbClr val="953D46"/>
                </a:solidFill>
              </a:rPr>
              <a:t>사용자가 추측한 값과 임의의 수가 </a:t>
            </a:r>
            <a:r>
              <a:rPr lang="ko-KR" altLang="en-US" sz="1700" dirty="0" smtClean="0">
                <a:solidFill>
                  <a:srgbClr val="953D46"/>
                </a:solidFill>
              </a:rPr>
              <a:t>같아야 함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# </a:t>
            </a:r>
            <a:r>
              <a:rPr lang="ko-KR" altLang="en-US" sz="1700" dirty="0">
                <a:solidFill>
                  <a:srgbClr val="953D46"/>
                </a:solidFill>
              </a:rPr>
              <a:t>정답을 맞히면 </a:t>
            </a:r>
            <a:r>
              <a:rPr lang="en-US" altLang="ko-KR" sz="1700" dirty="0">
                <a:solidFill>
                  <a:srgbClr val="953D46"/>
                </a:solidFill>
              </a:rPr>
              <a:t>break</a:t>
            </a:r>
            <a:r>
              <a:rPr lang="ko-KR" altLang="en-US" sz="1700" dirty="0">
                <a:solidFill>
                  <a:srgbClr val="953D46"/>
                </a:solidFill>
              </a:rPr>
              <a:t>로 </a:t>
            </a:r>
            <a:r>
              <a:rPr lang="en-US" altLang="ko-KR" sz="1700" dirty="0">
                <a:solidFill>
                  <a:srgbClr val="953D46"/>
                </a:solidFill>
              </a:rPr>
              <a:t>while </a:t>
            </a:r>
            <a:r>
              <a:rPr lang="ko-KR" altLang="en-US" sz="1700" dirty="0">
                <a:solidFill>
                  <a:srgbClr val="953D46"/>
                </a:solidFill>
              </a:rPr>
              <a:t>반복 블록을 빠져 </a:t>
            </a:r>
            <a:r>
              <a:rPr lang="ko-KR" altLang="en-US" sz="1700" dirty="0" smtClean="0">
                <a:solidFill>
                  <a:srgbClr val="953D46"/>
                </a:solidFill>
              </a:rPr>
              <a:t>나감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0438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숫자를 추측해서 맞히는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30871" y="1556084"/>
            <a:ext cx="4459592" cy="4407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실행결과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br>
              <a:rPr lang="en-US" altLang="ko-KR" dirty="0" smtClean="0"/>
            </a:br>
            <a:r>
              <a:rPr lang="ko-KR" altLang="en-US" dirty="0"/>
              <a:t>맞혀보세요</a:t>
            </a:r>
            <a:r>
              <a:rPr lang="en-US" altLang="ko-KR" dirty="0"/>
              <a:t>? </a:t>
            </a:r>
            <a:r>
              <a:rPr lang="en-US" altLang="ko-KR" dirty="0" smtClean="0"/>
              <a:t>15</a:t>
            </a:r>
            <a:br>
              <a:rPr lang="en-US" altLang="ko-KR" dirty="0" smtClean="0"/>
            </a:br>
            <a:r>
              <a:rPr lang="ko-KR" altLang="en-US" dirty="0" smtClean="0"/>
              <a:t>너무 </a:t>
            </a:r>
            <a:r>
              <a:rPr lang="ko-KR" altLang="en-US" dirty="0"/>
              <a:t>커요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맞혀보세요</a:t>
            </a:r>
            <a:r>
              <a:rPr lang="en-US" altLang="ko-KR" dirty="0"/>
              <a:t>? </a:t>
            </a:r>
            <a:r>
              <a:rPr lang="en-US" altLang="ko-KR" dirty="0" smtClean="0"/>
              <a:t>10</a:t>
            </a:r>
            <a:br>
              <a:rPr lang="en-US" altLang="ko-KR" dirty="0" smtClean="0"/>
            </a:br>
            <a:r>
              <a:rPr lang="ko-KR" altLang="en-US" dirty="0" smtClean="0"/>
              <a:t>너무 </a:t>
            </a:r>
            <a:r>
              <a:rPr lang="ko-KR" altLang="en-US" dirty="0"/>
              <a:t>작아요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맞혀보세요</a:t>
            </a:r>
            <a:r>
              <a:rPr lang="en-US" altLang="ko-KR" dirty="0"/>
              <a:t>? </a:t>
            </a:r>
            <a:r>
              <a:rPr lang="en-US" altLang="ko-KR" dirty="0" smtClean="0"/>
              <a:t>12</a:t>
            </a:r>
            <a:br>
              <a:rPr lang="en-US" altLang="ko-KR" dirty="0" smtClean="0"/>
            </a:br>
            <a:r>
              <a:rPr lang="ko-KR" altLang="en-US" dirty="0" smtClean="0"/>
              <a:t>너무 </a:t>
            </a:r>
            <a:r>
              <a:rPr lang="ko-KR" altLang="en-US" dirty="0"/>
              <a:t>작아요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맞혀보세요</a:t>
            </a:r>
            <a:r>
              <a:rPr lang="en-US" altLang="ko-KR" dirty="0"/>
              <a:t>? </a:t>
            </a:r>
            <a:r>
              <a:rPr lang="en-US" altLang="ko-KR" dirty="0" smtClean="0"/>
              <a:t>13</a:t>
            </a:r>
            <a:br>
              <a:rPr lang="en-US" altLang="ko-KR" dirty="0" smtClean="0"/>
            </a:br>
            <a:r>
              <a:rPr lang="ko-KR" altLang="en-US" dirty="0" smtClean="0"/>
              <a:t>너무 </a:t>
            </a:r>
            <a:r>
              <a:rPr lang="ko-KR" altLang="en-US" dirty="0"/>
              <a:t>작아요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맞혀보세요</a:t>
            </a:r>
            <a:r>
              <a:rPr lang="en-US" altLang="ko-KR" dirty="0"/>
              <a:t>? </a:t>
            </a:r>
            <a:r>
              <a:rPr lang="en-US" altLang="ko-KR" dirty="0" smtClean="0"/>
              <a:t>14</a:t>
            </a:r>
            <a:br>
              <a:rPr lang="en-US" altLang="ko-KR" dirty="0" smtClean="0"/>
            </a:br>
            <a:r>
              <a:rPr lang="ko-KR" altLang="en-US" dirty="0" smtClean="0"/>
              <a:t>정답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83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11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함수를 정의하고 호출하기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24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107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함수를 정의하고 호출하기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/>
              <a:t>함수를 정의하고 호출하는 </a:t>
            </a:r>
            <a:r>
              <a:rPr lang="ko-KR" altLang="en-US" sz="2000" b="1" dirty="0" smtClean="0"/>
              <a:t>프로그램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인자가 있는 </a:t>
            </a:r>
            <a:r>
              <a:rPr lang="ko-KR" altLang="en-US" sz="2000" b="1" dirty="0" smtClean="0"/>
              <a:t>함수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 err="1"/>
              <a:t>결괏값이</a:t>
            </a:r>
            <a:r>
              <a:rPr lang="ko-KR" altLang="en-US" sz="2000" b="1" dirty="0"/>
              <a:t> 있는 함수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09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함수를 정의하고 호출하는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4606" y="1340778"/>
            <a:ext cx="8105496" cy="1497783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자주 </a:t>
            </a:r>
            <a:r>
              <a:rPr lang="ko-KR" altLang="en-US" dirty="0"/>
              <a:t>사용하는 프로그램의 일부분을 블록으로 분리해서 여러 번 </a:t>
            </a:r>
            <a:r>
              <a:rPr lang="ko-KR" altLang="en-US" dirty="0" smtClean="0"/>
              <a:t>사용할 수 </a:t>
            </a:r>
            <a:r>
              <a:rPr lang="ko-KR" altLang="en-US" dirty="0"/>
              <a:t>있게 해 </a:t>
            </a:r>
            <a:r>
              <a:rPr lang="ko-KR" altLang="en-US" dirty="0" smtClean="0"/>
              <a:t>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함수를 </a:t>
            </a:r>
            <a:r>
              <a:rPr lang="ko-KR" altLang="en-US" dirty="0"/>
              <a:t>정의한다’ </a:t>
            </a:r>
            <a:r>
              <a:rPr lang="en-US" altLang="ko-KR" dirty="0"/>
              <a:t>: </a:t>
            </a:r>
            <a:r>
              <a:rPr lang="ko-KR" altLang="en-US" dirty="0"/>
              <a:t>함수가 어떤 기능을 할지 </a:t>
            </a:r>
            <a:r>
              <a:rPr lang="ko-KR" altLang="en-US" dirty="0" err="1"/>
              <a:t>파이썬에</a:t>
            </a:r>
            <a:r>
              <a:rPr lang="ko-KR" altLang="en-US" dirty="0"/>
              <a:t> 알려 주는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ko-KR" altLang="en-US" dirty="0"/>
              <a:t>함수를 호출한다</a:t>
            </a:r>
            <a:r>
              <a:rPr lang="en-US" altLang="ko-KR" dirty="0"/>
              <a:t>’ : </a:t>
            </a:r>
            <a:r>
              <a:rPr lang="ko-KR" altLang="en-US" dirty="0"/>
              <a:t>만들어진 함수를 실제로 사용하는 </a:t>
            </a:r>
            <a:r>
              <a:rPr lang="ko-KR" altLang="en-US" dirty="0" smtClean="0"/>
              <a:t>것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71815" y="2968144"/>
            <a:ext cx="3093687" cy="19442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/>
              <a:t> </a:t>
            </a:r>
            <a:r>
              <a:rPr lang="en-US" altLang="ko-KR" dirty="0">
                <a:solidFill>
                  <a:srgbClr val="0070C0"/>
                </a:solidFill>
              </a:rPr>
              <a:t>hello</a:t>
            </a:r>
            <a:r>
              <a:rPr lang="en-US" altLang="ko-KR" dirty="0"/>
              <a:t>(): 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"Hello Python</a:t>
            </a:r>
            <a:r>
              <a:rPr lang="en-US" altLang="ko-KR" dirty="0" smtClean="0">
                <a:solidFill>
                  <a:srgbClr val="78AA28"/>
                </a:solidFill>
              </a:rPr>
              <a:t>!"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hello</a:t>
            </a:r>
            <a:r>
              <a:rPr lang="en-US" altLang="ko-KR" dirty="0"/>
              <a:t>()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hello()</a:t>
            </a:r>
            <a:br>
              <a:rPr lang="en-US" altLang="ko-KR" dirty="0" smtClean="0"/>
            </a:br>
            <a:r>
              <a:rPr lang="en-US" altLang="ko-KR" dirty="0" smtClean="0"/>
              <a:t>hello()</a:t>
            </a:r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609772" y="2968144"/>
            <a:ext cx="3093687" cy="19442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953D46"/>
                </a:solidFill>
              </a:rPr>
              <a:t># hello </a:t>
            </a:r>
            <a:r>
              <a:rPr lang="ko-KR" altLang="en-US" dirty="0">
                <a:solidFill>
                  <a:srgbClr val="953D46"/>
                </a:solidFill>
              </a:rPr>
              <a:t>함수를 </a:t>
            </a:r>
            <a:r>
              <a:rPr lang="ko-KR" altLang="en-US" dirty="0" smtClean="0">
                <a:solidFill>
                  <a:srgbClr val="953D46"/>
                </a:solidFill>
              </a:rPr>
              <a:t>정의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     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hello </a:t>
            </a:r>
            <a:r>
              <a:rPr lang="ko-KR" altLang="en-US" dirty="0">
                <a:solidFill>
                  <a:srgbClr val="953D46"/>
                </a:solidFill>
              </a:rPr>
              <a:t>함수를 </a:t>
            </a:r>
            <a:r>
              <a:rPr lang="ko-KR" altLang="en-US" dirty="0" smtClean="0">
                <a:solidFill>
                  <a:srgbClr val="953D46"/>
                </a:solidFill>
              </a:rPr>
              <a:t>호출</a:t>
            </a:r>
            <a:endParaRPr lang="ko-KR" altLang="en-US" dirty="0">
              <a:solidFill>
                <a:srgbClr val="953D46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678186" y="4966977"/>
            <a:ext cx="2280818" cy="1751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실행결과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000" dirty="0" smtClean="0"/>
              <a:t>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Hello Python!</a:t>
            </a:r>
            <a:br>
              <a:rPr lang="en-US" altLang="ko-KR" dirty="0" smtClean="0"/>
            </a:br>
            <a:r>
              <a:rPr lang="en-US" altLang="ko-KR" dirty="0" smtClean="0"/>
              <a:t>   Hello Python!</a:t>
            </a:r>
            <a:br>
              <a:rPr lang="en-US" altLang="ko-KR" dirty="0" smtClean="0"/>
            </a:br>
            <a:r>
              <a:rPr lang="en-US" altLang="ko-KR" dirty="0" smtClean="0"/>
              <a:t>   Hello </a:t>
            </a:r>
            <a:r>
              <a:rPr lang="en-US" altLang="ko-KR" dirty="0"/>
              <a:t>Python!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79668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인자가 있는 함수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27545" y="1531717"/>
            <a:ext cx="8316456" cy="4050829"/>
            <a:chOff x="827545" y="1531717"/>
            <a:chExt cx="8316456" cy="4050829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827545" y="1531717"/>
              <a:ext cx="3093687" cy="19442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err="1" smtClean="0">
                  <a:solidFill>
                    <a:srgbClr val="FFC000"/>
                  </a:solidFill>
                </a:rPr>
                <a:t>def</a:t>
              </a:r>
              <a:r>
                <a:rPr lang="en-US" altLang="ko-KR" dirty="0" smtClean="0"/>
                <a:t> </a:t>
              </a:r>
              <a:r>
                <a:rPr lang="en-US" altLang="ko-KR" dirty="0">
                  <a:solidFill>
                    <a:srgbClr val="0070C0"/>
                  </a:solidFill>
                </a:rPr>
                <a:t>hello</a:t>
              </a:r>
              <a:r>
                <a:rPr lang="en-US" altLang="ko-KR" dirty="0"/>
                <a:t>(): </a:t>
              </a:r>
              <a:r>
                <a:rPr lang="en-US" altLang="ko-KR" dirty="0" smtClean="0"/>
                <a:t> 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print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Hello"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, name)</a:t>
              </a:r>
              <a:endParaRPr lang="en-US" altLang="ko-KR" dirty="0" smtClean="0"/>
            </a:p>
            <a:p>
              <a:pPr marL="0" indent="0">
                <a:buNone/>
              </a:pP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/>
                <a:t>hello2("Justin")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/>
                <a:t>hello2("John")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/>
                <a:t>hello2("Mike")</a:t>
              </a:r>
              <a:endParaRPr lang="ko-KR" altLang="en-US" dirty="0"/>
            </a:p>
          </p:txBody>
        </p:sp>
        <p:sp>
          <p:nvSpPr>
            <p:cNvPr id="11" name="내용 개체 틀 2"/>
            <p:cNvSpPr txBox="1">
              <a:spLocks/>
            </p:cNvSpPr>
            <p:nvPr/>
          </p:nvSpPr>
          <p:spPr>
            <a:xfrm>
              <a:off x="827545" y="3831150"/>
              <a:ext cx="2280818" cy="17513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 </a:t>
              </a:r>
              <a:r>
                <a:rPr lang="ko-KR" altLang="en-US" dirty="0" smtClean="0"/>
                <a:t>실행결과</a:t>
              </a:r>
              <a:endParaRPr lang="en-US" altLang="ko-KR" dirty="0" smtClean="0"/>
            </a:p>
            <a:p>
              <a:pPr marL="0" indent="0">
                <a:buNone/>
              </a:pPr>
              <a:r>
                <a:rPr lang="en-US" altLang="ko-KR" sz="1000" dirty="0" smtClean="0"/>
                <a:t>    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Hello </a:t>
              </a:r>
              <a:r>
                <a:rPr lang="en-US" altLang="ko-KR" dirty="0"/>
                <a:t>Justin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Hello </a:t>
              </a:r>
              <a:r>
                <a:rPr lang="en-US" altLang="ko-KR" dirty="0"/>
                <a:t>John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Hello </a:t>
              </a:r>
              <a:r>
                <a:rPr lang="en-US" altLang="ko-KR" dirty="0"/>
                <a:t>Mike</a:t>
              </a:r>
              <a:endParaRPr lang="en-US" altLang="ko-KR" dirty="0" smtClean="0"/>
            </a:p>
          </p:txBody>
        </p:sp>
        <p:sp>
          <p:nvSpPr>
            <p:cNvPr id="12" name="내용 개체 틀 2"/>
            <p:cNvSpPr txBox="1">
              <a:spLocks/>
            </p:cNvSpPr>
            <p:nvPr/>
          </p:nvSpPr>
          <p:spPr>
            <a:xfrm>
              <a:off x="3650289" y="1531717"/>
              <a:ext cx="5493712" cy="194374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이름을 인자로 전달받아 </a:t>
              </a:r>
              <a:r>
                <a:rPr lang="en-US" altLang="ko-KR" dirty="0">
                  <a:solidFill>
                    <a:srgbClr val="953D46"/>
                  </a:solidFill>
                </a:rPr>
                <a:t>Hello</a:t>
              </a:r>
              <a:r>
                <a:rPr lang="ko-KR" altLang="en-US" dirty="0">
                  <a:solidFill>
                    <a:srgbClr val="953D46"/>
                  </a:solidFill>
                </a:rPr>
                <a:t>와 함께 출력하는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함수</a:t>
              </a:r>
              <a:endParaRPr lang="en-US" altLang="ko-KR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endParaRPr lang="en-US" altLang="ko-KR" dirty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>
                  <a:solidFill>
                    <a:srgbClr val="953D46"/>
                  </a:solidFill>
                </a:rPr>
                <a:t># Justin</a:t>
              </a:r>
              <a:r>
                <a:rPr lang="ko-KR" altLang="en-US" dirty="0">
                  <a:solidFill>
                    <a:srgbClr val="953D46"/>
                  </a:solidFill>
                </a:rPr>
                <a:t>을 </a:t>
              </a:r>
              <a:r>
                <a:rPr lang="ko-KR" altLang="en-US" dirty="0" err="1">
                  <a:solidFill>
                    <a:srgbClr val="953D46"/>
                  </a:solidFill>
                </a:rPr>
                <a:t>인자값으로</a:t>
              </a:r>
              <a:r>
                <a:rPr lang="ko-KR" altLang="en-US" dirty="0">
                  <a:solidFill>
                    <a:srgbClr val="953D46"/>
                  </a:solidFill>
                </a:rPr>
                <a:t> 넣어 </a:t>
              </a:r>
              <a:r>
                <a:rPr lang="en-US" altLang="ko-KR" dirty="0">
                  <a:solidFill>
                    <a:srgbClr val="953D46"/>
                  </a:solidFill>
                </a:rPr>
                <a:t>hello2 </a:t>
              </a:r>
              <a:r>
                <a:rPr lang="ko-KR" altLang="en-US" dirty="0">
                  <a:solidFill>
                    <a:srgbClr val="953D46"/>
                  </a:solidFill>
                </a:rPr>
                <a:t>함수를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호출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en-US" altLang="ko-KR" dirty="0">
                  <a:solidFill>
                    <a:srgbClr val="953D46"/>
                  </a:solidFill>
                </a:rPr>
                <a:t>John</a:t>
              </a:r>
              <a:r>
                <a:rPr lang="ko-KR" altLang="en-US" dirty="0">
                  <a:solidFill>
                    <a:srgbClr val="953D46"/>
                  </a:solidFill>
                </a:rPr>
                <a:t>을 </a:t>
              </a:r>
              <a:r>
                <a:rPr lang="ko-KR" altLang="en-US" dirty="0" err="1">
                  <a:solidFill>
                    <a:srgbClr val="953D46"/>
                  </a:solidFill>
                </a:rPr>
                <a:t>인자값으로</a:t>
              </a:r>
              <a:r>
                <a:rPr lang="ko-KR" altLang="en-US" dirty="0">
                  <a:solidFill>
                    <a:srgbClr val="953D46"/>
                  </a:solidFill>
                </a:rPr>
                <a:t> 넣어 </a:t>
              </a:r>
              <a:r>
                <a:rPr lang="en-US" altLang="ko-KR" dirty="0">
                  <a:solidFill>
                    <a:srgbClr val="953D46"/>
                  </a:solidFill>
                </a:rPr>
                <a:t>hello2 </a:t>
              </a:r>
              <a:r>
                <a:rPr lang="ko-KR" altLang="en-US" dirty="0">
                  <a:solidFill>
                    <a:srgbClr val="953D46"/>
                  </a:solidFill>
                </a:rPr>
                <a:t>함수를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호출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>
                  <a:solidFill>
                    <a:srgbClr val="953D46"/>
                  </a:solidFill>
                </a:rPr>
                <a:t># Mike</a:t>
              </a:r>
              <a:r>
                <a:rPr lang="ko-KR" altLang="en-US" dirty="0">
                  <a:solidFill>
                    <a:srgbClr val="953D46"/>
                  </a:solidFill>
                </a:rPr>
                <a:t>를 </a:t>
              </a:r>
              <a:r>
                <a:rPr lang="ko-KR" altLang="en-US" dirty="0" err="1">
                  <a:solidFill>
                    <a:srgbClr val="953D46"/>
                  </a:solidFill>
                </a:rPr>
                <a:t>인자값으로</a:t>
              </a:r>
              <a:r>
                <a:rPr lang="ko-KR" altLang="en-US" dirty="0">
                  <a:solidFill>
                    <a:srgbClr val="953D46"/>
                  </a:solidFill>
                </a:rPr>
                <a:t> 넣어 </a:t>
              </a:r>
              <a:r>
                <a:rPr lang="en-US" altLang="ko-KR" dirty="0">
                  <a:solidFill>
                    <a:srgbClr val="953D46"/>
                  </a:solidFill>
                </a:rPr>
                <a:t>hello2 </a:t>
              </a:r>
              <a:r>
                <a:rPr lang="ko-KR" altLang="en-US" dirty="0">
                  <a:solidFill>
                    <a:srgbClr val="953D46"/>
                  </a:solidFill>
                </a:rPr>
                <a:t>함수를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호출</a:t>
              </a:r>
              <a:endParaRPr lang="ko-KR" altLang="en-US" dirty="0">
                <a:solidFill>
                  <a:srgbClr val="953D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71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대화형 셸이 뭔가요</a:t>
            </a:r>
            <a:r>
              <a:rPr lang="en-US" altLang="ko-KR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6337" y="1381540"/>
            <a:ext cx="8105496" cy="2694694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대화형 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사용자가 입력을 하면 바로 결과를 보여줌</a:t>
            </a:r>
            <a:endParaRPr lang="en-US" altLang="ko-KR" dirty="0" smtClean="0"/>
          </a:p>
          <a:p>
            <a:pPr lvl="1" latinLnBrk="1"/>
            <a:endParaRPr lang="en-US" altLang="ko-KR" dirty="0" smtClean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lvl="1" latinLnBrk="1"/>
            <a:endParaRPr lang="en-US" altLang="ko-KR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lvl="1" latinLnBrk="1"/>
            <a:endParaRPr lang="en-US" altLang="ko-KR" dirty="0" smtClean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lvl="1" latinLnBrk="1"/>
            <a:endParaRPr lang="en-US" altLang="ko-KR" dirty="0" smtClean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334963" lvl="1" indent="0" latinLnBrk="1">
              <a:buNone/>
            </a:pPr>
            <a:endParaRPr lang="en-US" altLang="ko-KR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lvl="1" latinLnBrk="1"/>
            <a:r>
              <a:rPr lang="en-US" altLang="ko-KR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IDLE </a:t>
            </a:r>
            <a:r>
              <a:rPr lang="ko-KR" altLang="en-US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프로그램 실행 후 </a:t>
            </a:r>
            <a:r>
              <a:rPr lang="en-US" altLang="ko-KR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‘</a:t>
            </a:r>
            <a:r>
              <a:rPr lang="ko-KR" altLang="en-US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작업 표시줄에 고정</a:t>
            </a:r>
            <a:r>
              <a:rPr lang="en-US" altLang="ko-KR" dirty="0" smtClean="0">
                <a:solidFill>
                  <a:schemeClr val="tx1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‘</a:t>
            </a:r>
          </a:p>
          <a:p>
            <a:pPr marL="334963" lvl="1" indent="0" latinLnBrk="1">
              <a:buNone/>
            </a:pPr>
            <a:endParaRPr lang="ko-KR" altLang="ko-KR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24" y="3163783"/>
            <a:ext cx="2028849" cy="887621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607997" y="4376144"/>
            <a:ext cx="8335923" cy="187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&gt;&gt;&gt;</a:t>
            </a:r>
            <a:r>
              <a:rPr lang="ko-KR" altLang="en-US" dirty="0" smtClean="0"/>
              <a:t>기호 뒤에 </a:t>
            </a:r>
            <a:r>
              <a:rPr lang="en-US" altLang="ko-KR" dirty="0" smtClean="0"/>
              <a:t>13+2-5</a:t>
            </a:r>
            <a:r>
              <a:rPr lang="ko-KR" altLang="en-US" dirty="0" smtClean="0"/>
              <a:t>를 입력하고 </a:t>
            </a:r>
            <a:r>
              <a:rPr lang="en-US" altLang="ko-KR" dirty="0" smtClean="0"/>
              <a:t>Enter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누름</a:t>
            </a:r>
            <a:endParaRPr lang="en-US" altLang="ko-KR" dirty="0" smtClean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pPr marL="334963" lvl="1" indent="0" latinLnBrk="1">
              <a:buNone/>
            </a:pPr>
            <a:endParaRPr lang="en-US" altLang="ko-KR" dirty="0"/>
          </a:p>
          <a:p>
            <a:pPr marL="334963" lvl="1" indent="0" latinLnBrk="1">
              <a:buNone/>
            </a:pPr>
            <a:r>
              <a:rPr lang="en-US" altLang="ko-KR" dirty="0" smtClean="0"/>
              <a:t>&gt;&gt;&gt; </a:t>
            </a:r>
            <a:r>
              <a:rPr lang="en-US" altLang="ko-KR" dirty="0"/>
              <a:t>13+2-5</a:t>
            </a:r>
            <a:endParaRPr lang="ko-KR" altLang="ko-KR" dirty="0">
              <a:solidFill>
                <a:schemeClr val="tx1"/>
              </a:solidFill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6" y="1920585"/>
            <a:ext cx="3101716" cy="12431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80" y="3761724"/>
            <a:ext cx="5299844" cy="28811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5954568" y="3760161"/>
            <a:ext cx="300638" cy="28968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444379" y="3486608"/>
            <a:ext cx="1999894" cy="27355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6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결괏값이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있는 함수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64656" y="1364895"/>
            <a:ext cx="8679343" cy="5002062"/>
            <a:chOff x="827545" y="1531717"/>
            <a:chExt cx="7913206" cy="5002062"/>
          </a:xfrm>
        </p:grpSpPr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827545" y="1531717"/>
              <a:ext cx="3053171" cy="374070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err="1">
                  <a:solidFill>
                    <a:srgbClr val="FFC000"/>
                  </a:solidFill>
                </a:rPr>
                <a:t>def</a:t>
              </a:r>
              <a:r>
                <a:rPr lang="en-US" altLang="ko-KR" dirty="0">
                  <a:solidFill>
                    <a:srgbClr val="FFC000"/>
                  </a:solidFill>
                </a:rPr>
                <a:t> </a:t>
              </a:r>
              <a:r>
                <a:rPr lang="en-US" altLang="ko-KR" dirty="0">
                  <a:solidFill>
                    <a:srgbClr val="0070C0"/>
                  </a:solidFill>
                </a:rPr>
                <a:t>square</a:t>
              </a:r>
              <a:r>
                <a:rPr lang="en-US" altLang="ko-KR" dirty="0"/>
                <a:t>(a</a:t>
              </a:r>
              <a:r>
                <a:rPr lang="en-US" altLang="ko-KR" dirty="0" smtClean="0"/>
                <a:t>):</a:t>
              </a:r>
              <a:br>
                <a:rPr lang="en-US" altLang="ko-KR" dirty="0" smtClean="0"/>
              </a:br>
              <a:r>
                <a:rPr lang="en-US" altLang="ko-KR" dirty="0" smtClean="0"/>
                <a:t>     c </a:t>
              </a:r>
              <a:r>
                <a:rPr lang="en-US" altLang="ko-KR" dirty="0"/>
                <a:t>= a * </a:t>
              </a:r>
              <a:r>
                <a:rPr lang="en-US" altLang="ko-KR" dirty="0" smtClean="0"/>
                <a:t>a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return</a:t>
              </a:r>
              <a:r>
                <a:rPr lang="en-US" altLang="ko-KR" dirty="0" smtClean="0"/>
                <a:t> c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err="1" smtClean="0">
                  <a:solidFill>
                    <a:srgbClr val="FFC000"/>
                  </a:solidFill>
                </a:rPr>
                <a:t>def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 </a:t>
              </a:r>
              <a:r>
                <a:rPr lang="en-US" altLang="ko-KR" dirty="0">
                  <a:solidFill>
                    <a:srgbClr val="0070C0"/>
                  </a:solidFill>
                </a:rPr>
                <a:t>triangle</a:t>
              </a:r>
              <a:r>
                <a:rPr lang="en-US" altLang="ko-KR" dirty="0"/>
                <a:t>(a, h):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  c </a:t>
              </a:r>
              <a:r>
                <a:rPr lang="en-US" altLang="ko-KR" dirty="0"/>
                <a:t>= a * h / </a:t>
              </a:r>
              <a:r>
                <a:rPr lang="en-US" altLang="ko-KR" dirty="0" smtClean="0"/>
                <a:t>2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return</a:t>
              </a:r>
              <a:r>
                <a:rPr lang="en-US" altLang="ko-KR" dirty="0" smtClean="0"/>
                <a:t> c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s1 </a:t>
              </a:r>
              <a:r>
                <a:rPr lang="en-US" altLang="ko-KR" dirty="0"/>
                <a:t>= </a:t>
              </a:r>
              <a:r>
                <a:rPr lang="en-US" altLang="ko-KR" dirty="0" smtClean="0"/>
                <a:t>4</a:t>
              </a:r>
              <a:br>
                <a:rPr lang="en-US" altLang="ko-KR" dirty="0" smtClean="0"/>
              </a:br>
              <a:r>
                <a:rPr lang="en-US" altLang="ko-KR" dirty="0" smtClean="0"/>
                <a:t>s2 </a:t>
              </a:r>
              <a:r>
                <a:rPr lang="en-US" altLang="ko-KR" dirty="0"/>
                <a:t>= </a:t>
              </a:r>
              <a:r>
                <a:rPr lang="en-US" altLang="ko-KR" dirty="0" smtClean="0"/>
                <a:t>square(s1</a:t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7030A0"/>
                  </a:solidFill>
                </a:rPr>
                <a:t>print</a:t>
              </a:r>
              <a:r>
                <a:rPr lang="en-US" altLang="ko-KR" dirty="0" smtClean="0"/>
                <a:t>(s1</a:t>
              </a:r>
              <a:r>
                <a:rPr lang="en-US" altLang="ko-KR" dirty="0"/>
                <a:t>, s2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7030A0"/>
                  </a:solidFill>
                </a:rPr>
                <a:t>print</a:t>
              </a:r>
              <a:r>
                <a:rPr lang="en-US" altLang="ko-KR" dirty="0" smtClean="0"/>
                <a:t>(triangle(3, 4)</a:t>
              </a:r>
              <a:br>
                <a:rPr lang="en-US" altLang="ko-KR" dirty="0" smtClean="0"/>
              </a:br>
              <a:endParaRPr lang="ko-KR" altLang="en-US" dirty="0"/>
            </a:p>
          </p:txBody>
        </p:sp>
        <p:sp>
          <p:nvSpPr>
            <p:cNvPr id="11" name="내용 개체 틀 2"/>
            <p:cNvSpPr txBox="1">
              <a:spLocks/>
            </p:cNvSpPr>
            <p:nvPr/>
          </p:nvSpPr>
          <p:spPr>
            <a:xfrm>
              <a:off x="966221" y="5106604"/>
              <a:ext cx="2280818" cy="119674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 </a:t>
              </a:r>
              <a:r>
                <a:rPr lang="ko-KR" altLang="en-US" dirty="0" smtClean="0"/>
                <a:t>실행결과</a:t>
              </a:r>
              <a:endParaRPr lang="en-US" altLang="ko-KR" dirty="0" smtClean="0"/>
            </a:p>
            <a:p>
              <a:pPr marL="0" indent="0">
                <a:buNone/>
              </a:pPr>
              <a:r>
                <a:rPr lang="en-US" altLang="ko-KR" sz="1000" dirty="0" smtClean="0"/>
                <a:t>    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 4 16</a:t>
              </a:r>
              <a:br>
                <a:rPr lang="en-US" altLang="ko-KR" dirty="0" smtClean="0"/>
              </a:br>
              <a:r>
                <a:rPr lang="en-US" altLang="ko-KR" dirty="0" smtClean="0"/>
                <a:t>    6.0</a:t>
              </a:r>
            </a:p>
          </p:txBody>
        </p:sp>
        <p:sp>
          <p:nvSpPr>
            <p:cNvPr id="12" name="내용 개체 틀 2"/>
            <p:cNvSpPr txBox="1">
              <a:spLocks/>
            </p:cNvSpPr>
            <p:nvPr/>
          </p:nvSpPr>
          <p:spPr>
            <a:xfrm>
              <a:off x="3247039" y="1579576"/>
              <a:ext cx="5493712" cy="49542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700" dirty="0">
                  <a:solidFill>
                    <a:srgbClr val="953D46"/>
                  </a:solidFill>
                </a:rPr>
                <a:t># 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>a</a:t>
              </a:r>
              <a:r>
                <a:rPr lang="ko-KR" altLang="en-US" sz="1700" dirty="0">
                  <a:solidFill>
                    <a:srgbClr val="953D46"/>
                  </a:solidFill>
                </a:rPr>
                <a:t>의 제곱</a:t>
              </a:r>
              <a:r>
                <a:rPr lang="en-US" altLang="ko-KR" sz="1700" dirty="0">
                  <a:solidFill>
                    <a:srgbClr val="953D46"/>
                  </a:solidFill>
                </a:rPr>
                <a:t>(a*a)</a:t>
              </a:r>
              <a:r>
                <a:rPr lang="ko-KR" altLang="en-US" sz="1700" dirty="0">
                  <a:solidFill>
                    <a:srgbClr val="953D46"/>
                  </a:solidFill>
                </a:rPr>
                <a:t>을 구하는 함수</a:t>
              </a:r>
              <a:endParaRPr lang="en-US" altLang="ko-KR" sz="1700" dirty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endParaRPr lang="en-US" altLang="ko-KR" sz="1700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밑변이 </a:t>
              </a:r>
              <a:r>
                <a:rPr lang="en-US" altLang="ko-KR" sz="1700" dirty="0">
                  <a:solidFill>
                    <a:srgbClr val="953D46"/>
                  </a:solidFill>
                </a:rPr>
                <a:t>a</a:t>
              </a:r>
              <a:r>
                <a:rPr lang="ko-KR" altLang="en-US" sz="1700" dirty="0">
                  <a:solidFill>
                    <a:srgbClr val="953D46"/>
                  </a:solidFill>
                </a:rPr>
                <a:t>이고 높이가 </a:t>
              </a:r>
              <a:r>
                <a:rPr lang="en-US" altLang="ko-KR" sz="1700" dirty="0">
                  <a:solidFill>
                    <a:srgbClr val="953D46"/>
                  </a:solidFill>
                </a:rPr>
                <a:t>h</a:t>
              </a:r>
              <a:r>
                <a:rPr lang="ko-KR" altLang="en-US" sz="1700" dirty="0">
                  <a:solidFill>
                    <a:srgbClr val="953D46"/>
                  </a:solidFill>
                </a:rPr>
                <a:t>인 삼각형의 넓이를 구하는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함수</a:t>
              </a:r>
              <a:endParaRPr lang="en-US" altLang="ko-KR" sz="1700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endParaRPr lang="en-US" altLang="ko-KR" sz="1700" dirty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endParaRPr lang="en-US" altLang="ko-KR" sz="1700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en-US" altLang="ko-KR" sz="1700" dirty="0">
                  <a:solidFill>
                    <a:srgbClr val="953D46"/>
                  </a:solidFill>
                </a:rPr>
                <a:t>s1(4)</a:t>
              </a:r>
              <a:r>
                <a:rPr lang="ko-KR" altLang="en-US" sz="1700" dirty="0">
                  <a:solidFill>
                    <a:srgbClr val="953D46"/>
                  </a:solidFill>
                </a:rPr>
                <a:t>의 제곱을 구하는 함수를 호출해 결과를 </a:t>
              </a:r>
              <a:r>
                <a:rPr lang="en-US" altLang="ko-KR" sz="1700" dirty="0">
                  <a:solidFill>
                    <a:srgbClr val="953D46"/>
                  </a:solidFill>
                </a:rPr>
                <a:t>s2</a:t>
              </a:r>
              <a:r>
                <a:rPr lang="ko-KR" altLang="en-US" sz="1700" dirty="0">
                  <a:solidFill>
                    <a:srgbClr val="953D46"/>
                  </a:solidFill>
                </a:rPr>
                <a:t>에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저장</a:t>
              </a:r>
              <a:endParaRPr lang="en-US" altLang="ko-KR" sz="1700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밑변이 </a:t>
              </a:r>
              <a:r>
                <a:rPr lang="en-US" altLang="ko-KR" sz="1700" dirty="0">
                  <a:solidFill>
                    <a:srgbClr val="953D46"/>
                  </a:solidFill>
                </a:rPr>
                <a:t>3</a:t>
              </a:r>
              <a:r>
                <a:rPr lang="ko-KR" altLang="en-US" sz="1700" dirty="0">
                  <a:solidFill>
                    <a:srgbClr val="953D46"/>
                  </a:solidFill>
                </a:rPr>
                <a:t>이고 높이가 </a:t>
              </a:r>
              <a:r>
                <a:rPr lang="en-US" altLang="ko-KR" sz="1700" dirty="0">
                  <a:solidFill>
                    <a:srgbClr val="953D46"/>
                  </a:solidFill>
                </a:rPr>
                <a:t>4</a:t>
              </a:r>
              <a:r>
                <a:rPr lang="ko-KR" altLang="en-US" sz="1700" dirty="0">
                  <a:solidFill>
                    <a:srgbClr val="953D46"/>
                  </a:solidFill>
                </a:rPr>
                <a:t>인 삼각형의 넓이를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출력</a:t>
              </a:r>
              <a:r>
                <a:rPr lang="en-US" altLang="ko-KR" sz="1700" dirty="0" smtClean="0"/>
                <a:t/>
              </a:r>
              <a:br>
                <a:rPr lang="en-US" altLang="ko-KR" sz="1700" dirty="0" smtClean="0"/>
              </a:br>
              <a:endParaRPr lang="ko-KR" altLang="en-US" sz="1700" dirty="0">
                <a:solidFill>
                  <a:srgbClr val="953D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58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결괏값이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있는 함수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64656" y="1364896"/>
            <a:ext cx="8312655" cy="51748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900" dirty="0"/>
              <a:t>인자는 종류가 두 가지예요</a:t>
            </a:r>
            <a:r>
              <a:rPr lang="en-US" altLang="ko-KR" sz="1900" dirty="0" smtClean="0"/>
              <a:t>?</a:t>
            </a:r>
            <a:br>
              <a:rPr lang="en-US" altLang="ko-KR" sz="1900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 smtClean="0"/>
              <a:t>다음 </a:t>
            </a:r>
            <a:r>
              <a:rPr lang="ko-KR" altLang="en-US" sz="1600" dirty="0"/>
              <a:t>프로그램을 잠깐 볼까요</a:t>
            </a:r>
            <a:r>
              <a:rPr lang="en-US" altLang="ko-KR" sz="1600" dirty="0" smtClean="0"/>
              <a:t>?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</a:t>
            </a:r>
            <a:r>
              <a:rPr lang="en-US" altLang="ko-KR" sz="1600" dirty="0" err="1" smtClean="0">
                <a:solidFill>
                  <a:srgbClr val="FFC000"/>
                </a:solidFill>
              </a:rPr>
              <a:t>def</a:t>
            </a:r>
            <a:r>
              <a:rPr lang="en-US" altLang="ko-KR" sz="1600" dirty="0" smtClean="0">
                <a:solidFill>
                  <a:srgbClr val="FFC000"/>
                </a:solidFill>
              </a:rPr>
              <a:t> </a:t>
            </a:r>
            <a:r>
              <a:rPr lang="en-US" altLang="ko-KR" sz="1600" dirty="0">
                <a:solidFill>
                  <a:srgbClr val="0070C0"/>
                </a:solidFill>
              </a:rPr>
              <a:t>square</a:t>
            </a:r>
            <a:r>
              <a:rPr lang="en-US" altLang="ko-KR" sz="1600" dirty="0"/>
              <a:t>(n</a:t>
            </a:r>
            <a:r>
              <a:rPr lang="en-US" altLang="ko-KR" sz="1600" dirty="0" smtClean="0"/>
              <a:t>):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</a:t>
            </a:r>
            <a:r>
              <a:rPr lang="en-US" altLang="ko-KR" sz="1600" dirty="0" smtClean="0">
                <a:solidFill>
                  <a:srgbClr val="FFC000"/>
                </a:solidFill>
              </a:rPr>
              <a:t>return</a:t>
            </a:r>
            <a:r>
              <a:rPr lang="en-US" altLang="ko-KR" sz="1600" dirty="0" smtClean="0"/>
              <a:t> n*n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</a:t>
            </a:r>
            <a:r>
              <a:rPr lang="en-US" altLang="ko-KR" sz="1600" dirty="0" smtClean="0">
                <a:solidFill>
                  <a:srgbClr val="7030A0"/>
                </a:solidFill>
              </a:rPr>
              <a:t>print</a:t>
            </a:r>
            <a:r>
              <a:rPr lang="en-US" altLang="ko-KR" sz="1600" dirty="0" smtClean="0"/>
              <a:t>(square(3))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600" dirty="0" smtClean="0"/>
              <a:t>이 </a:t>
            </a:r>
            <a:r>
              <a:rPr lang="ko-KR" altLang="en-US" sz="1600" dirty="0"/>
              <a:t>프로그램은 어떤 수를 변수 </a:t>
            </a:r>
            <a:r>
              <a:rPr lang="en-US" altLang="ko-KR" sz="1600" dirty="0"/>
              <a:t>n</a:t>
            </a:r>
            <a:r>
              <a:rPr lang="ko-KR" altLang="en-US" sz="1600" dirty="0"/>
              <a:t>으로 전달받아 </a:t>
            </a:r>
            <a:r>
              <a:rPr lang="en-US" altLang="ko-KR" sz="1600" dirty="0"/>
              <a:t>n</a:t>
            </a:r>
            <a:r>
              <a:rPr lang="ko-KR" altLang="en-US" sz="1600" dirty="0"/>
              <a:t>의 </a:t>
            </a:r>
            <a:r>
              <a:rPr lang="ko-KR" altLang="en-US" sz="1600" dirty="0" err="1"/>
              <a:t>제곱값</a:t>
            </a:r>
            <a:r>
              <a:rPr lang="en-US" altLang="ko-KR" sz="1600" dirty="0"/>
              <a:t>(n*n)</a:t>
            </a:r>
            <a:r>
              <a:rPr lang="ko-KR" altLang="en-US" sz="1600" dirty="0"/>
              <a:t>을 결과로 돌려주는 </a:t>
            </a:r>
            <a:r>
              <a:rPr lang="ko-KR" altLang="en-US" sz="1600" dirty="0" smtClean="0"/>
              <a:t>함수인 </a:t>
            </a:r>
            <a:r>
              <a:rPr lang="en-US" altLang="ko-KR" sz="1600" dirty="0" smtClean="0"/>
              <a:t>square</a:t>
            </a:r>
            <a:r>
              <a:rPr lang="ko-KR" altLang="en-US" sz="1600" dirty="0"/>
              <a:t>를 정의한 후</a:t>
            </a:r>
            <a:r>
              <a:rPr lang="en-US" altLang="ko-KR" sz="1600" dirty="0"/>
              <a:t>, </a:t>
            </a:r>
            <a:r>
              <a:rPr lang="ko-KR" altLang="en-US" sz="1600" dirty="0"/>
              <a:t>이 함수에 </a:t>
            </a:r>
            <a:r>
              <a:rPr lang="en-US" altLang="ko-KR" sz="1600" dirty="0"/>
              <a:t>3</a:t>
            </a:r>
            <a:r>
              <a:rPr lang="ko-KR" altLang="en-US" sz="1600" dirty="0"/>
              <a:t>이라는 값을 넣어서 호출해 출력하는 프로그램입니다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여기서 </a:t>
            </a:r>
            <a:r>
              <a:rPr lang="en-US" altLang="ko-KR" sz="1600" dirty="0"/>
              <a:t>square </a:t>
            </a:r>
            <a:r>
              <a:rPr lang="ko-KR" altLang="en-US" sz="1600" dirty="0"/>
              <a:t>함수를 정의할 때 사용한 </a:t>
            </a:r>
            <a:r>
              <a:rPr lang="en-US" altLang="ko-KR" sz="1600" dirty="0"/>
              <a:t>n</a:t>
            </a:r>
            <a:r>
              <a:rPr lang="ko-KR" altLang="en-US" sz="1600" dirty="0"/>
              <a:t>과 </a:t>
            </a:r>
            <a:r>
              <a:rPr lang="en-US" altLang="ko-KR" sz="1600" dirty="0"/>
              <a:t>square </a:t>
            </a:r>
            <a:r>
              <a:rPr lang="ko-KR" altLang="en-US" sz="1600" dirty="0"/>
              <a:t>함수를 호출할 때 사용한 </a:t>
            </a:r>
            <a:r>
              <a:rPr lang="en-US" altLang="ko-KR" sz="1600" dirty="0"/>
              <a:t>3</a:t>
            </a:r>
            <a:r>
              <a:rPr lang="ko-KR" altLang="en-US" sz="1600" dirty="0"/>
              <a:t>은 둘 다 </a:t>
            </a:r>
            <a:r>
              <a:rPr lang="ko-KR" altLang="en-US" sz="1600" dirty="0" smtClean="0"/>
              <a:t>‘</a:t>
            </a:r>
            <a:r>
              <a:rPr lang="ko-KR" altLang="en-US" sz="1600" dirty="0"/>
              <a:t>인자</a:t>
            </a:r>
            <a:r>
              <a:rPr lang="ko-KR" altLang="en-US" sz="1600" dirty="0" smtClean="0"/>
              <a:t>’입니다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n</a:t>
            </a:r>
            <a:r>
              <a:rPr lang="ko-KR" altLang="en-US" sz="1600" dirty="0"/>
              <a:t>과 같이 함수에서 사용되는 값을 정의하는 인자를 ‘형식 인자’ 또는 ‘매개변수’라 하고</a:t>
            </a:r>
            <a:r>
              <a:rPr lang="en-US" altLang="ko-KR" sz="1600" dirty="0"/>
              <a:t>, 3</a:t>
            </a:r>
            <a:r>
              <a:rPr lang="ko-KR" altLang="en-US" sz="1600" dirty="0"/>
              <a:t>과 </a:t>
            </a:r>
            <a:r>
              <a:rPr lang="ko-KR" altLang="en-US" sz="1600" dirty="0" smtClean="0"/>
              <a:t>같이 </a:t>
            </a:r>
            <a:r>
              <a:rPr lang="ko-KR" altLang="en-US" sz="1600" dirty="0"/>
              <a:t>함수를 호출할 때 실제로 사용되는 값을 ‘실 인자’ 또는 그냥 ‘인자</a:t>
            </a:r>
            <a:r>
              <a:rPr lang="en-US" altLang="ko-KR" sz="1600" dirty="0"/>
              <a:t>/</a:t>
            </a:r>
            <a:r>
              <a:rPr lang="ko-KR" altLang="en-US" sz="1600" dirty="0"/>
              <a:t>인수’라고 부릅니다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조금 </a:t>
            </a:r>
            <a:r>
              <a:rPr lang="ko-KR" altLang="en-US" sz="1600" dirty="0"/>
              <a:t>복잡하죠</a:t>
            </a:r>
            <a:r>
              <a:rPr lang="en-US" altLang="ko-KR" sz="1600" dirty="0"/>
              <a:t>? </a:t>
            </a:r>
            <a:r>
              <a:rPr lang="ko-KR" altLang="en-US" sz="1600" dirty="0"/>
              <a:t>엄밀하게 말하면 조금 다른 개념이지만</a:t>
            </a:r>
            <a:r>
              <a:rPr lang="en-US" altLang="ko-KR" sz="1600" dirty="0"/>
              <a:t>, </a:t>
            </a:r>
            <a:r>
              <a:rPr lang="ko-KR" altLang="en-US" sz="1600" dirty="0"/>
              <a:t>처음 프로그래밍을 배우는 단계에서는 </a:t>
            </a:r>
            <a:r>
              <a:rPr lang="ko-KR" altLang="en-US" sz="1600" dirty="0" smtClean="0"/>
              <a:t>이 둘을 </a:t>
            </a:r>
            <a:r>
              <a:rPr lang="ko-KR" altLang="en-US" sz="1600" dirty="0"/>
              <a:t>구분하면 오히려 혼란스러울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따라서 이 책에서는 그냥 ‘인자’라고 부르겠습니다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88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12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함수 응용하기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18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함수 응용하기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/>
              <a:t>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n</a:t>
            </a:r>
            <a:r>
              <a:rPr lang="ko-KR" altLang="en-US" sz="2000" b="1" dirty="0"/>
              <a:t>까지의 합을 구하는 </a:t>
            </a:r>
            <a:r>
              <a:rPr lang="ko-KR" altLang="en-US" sz="2000" b="1" dirty="0" smtClean="0"/>
              <a:t>함수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en-US" altLang="ko-KR" sz="2000" b="1" dirty="0"/>
              <a:t>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n</a:t>
            </a:r>
            <a:r>
              <a:rPr lang="ko-KR" altLang="en-US" sz="2000" b="1" dirty="0"/>
              <a:t>까지 곱을 구하는 </a:t>
            </a:r>
            <a:r>
              <a:rPr lang="ko-KR" altLang="en-US" sz="2000" b="1" dirty="0" smtClean="0"/>
              <a:t>함수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다각형을 그리는 함수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54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까지의 합을 구하는 함수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81903" y="1485252"/>
            <a:ext cx="8756264" cy="4616856"/>
            <a:chOff x="678056" y="1500223"/>
            <a:chExt cx="8756264" cy="4616856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831190" y="4365683"/>
              <a:ext cx="2280818" cy="17513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 </a:t>
              </a:r>
              <a:r>
                <a:rPr lang="ko-KR" altLang="en-US" dirty="0" smtClean="0"/>
                <a:t>실행결과</a:t>
              </a:r>
              <a:endParaRPr lang="en-US" altLang="ko-KR" dirty="0" smtClean="0"/>
            </a:p>
            <a:p>
              <a:pPr marL="0" indent="0">
                <a:buNone/>
              </a:pPr>
              <a:r>
                <a:rPr lang="en-US" altLang="ko-KR" sz="1000" dirty="0" smtClean="0"/>
                <a:t>    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55</a:t>
              </a:r>
              <a:br>
                <a:rPr lang="en-US" altLang="ko-KR" dirty="0" smtClean="0"/>
              </a:br>
              <a:r>
                <a:rPr lang="en-US" altLang="ko-KR" dirty="0" smtClean="0"/>
                <a:t>   5050</a:t>
              </a: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78056" y="1500223"/>
              <a:ext cx="8756264" cy="2750246"/>
              <a:chOff x="678056" y="1500223"/>
              <a:chExt cx="8756264" cy="2750246"/>
            </a:xfrm>
          </p:grpSpPr>
          <p:sp>
            <p:nvSpPr>
              <p:cNvPr id="11" name="내용 개체 틀 2"/>
              <p:cNvSpPr txBox="1">
                <a:spLocks/>
              </p:cNvSpPr>
              <p:nvPr/>
            </p:nvSpPr>
            <p:spPr>
              <a:xfrm>
                <a:off x="678056" y="1531717"/>
                <a:ext cx="3364538" cy="271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Tx/>
                  <a:buBlip>
                    <a:blip r:embed="rId2"/>
                  </a:buBlip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Blip>
                    <a:blip r:embed="rId3"/>
                  </a:buBlip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FontTx/>
                  <a:buBlip>
                    <a:blip r:embed="rId4"/>
                  </a:buBlip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 err="1">
                    <a:solidFill>
                      <a:srgbClr val="FFC000"/>
                    </a:solidFill>
                  </a:rPr>
                  <a:t>def</a:t>
                </a:r>
                <a:r>
                  <a:rPr lang="en-US" altLang="ko-KR" dirty="0"/>
                  <a:t> </a:t>
                </a:r>
                <a:r>
                  <a:rPr lang="en-US" altLang="ko-KR" dirty="0" err="1">
                    <a:solidFill>
                      <a:srgbClr val="0070C0"/>
                    </a:solidFill>
                  </a:rPr>
                  <a:t>sum_func</a:t>
                </a:r>
                <a:r>
                  <a:rPr lang="en-US" altLang="ko-KR" dirty="0"/>
                  <a:t>(n</a:t>
                </a:r>
                <a:r>
                  <a:rPr lang="en-US" altLang="ko-KR" dirty="0" smtClean="0"/>
                  <a:t>):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     s </a:t>
                </a:r>
                <a:r>
                  <a:rPr lang="en-US" altLang="ko-KR" dirty="0"/>
                  <a:t>= </a:t>
                </a:r>
                <a:r>
                  <a:rPr lang="en-US" altLang="ko-KR" dirty="0" smtClean="0"/>
                  <a:t>0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     </a:t>
                </a:r>
                <a:r>
                  <a:rPr lang="en-US" altLang="ko-KR" dirty="0" smtClean="0">
                    <a:solidFill>
                      <a:srgbClr val="FFC000"/>
                    </a:solidFill>
                  </a:rPr>
                  <a:t>for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x </a:t>
                </a:r>
                <a:r>
                  <a:rPr lang="en-US" altLang="ko-KR" dirty="0">
                    <a:solidFill>
                      <a:srgbClr val="FFC000"/>
                    </a:solidFill>
                  </a:rPr>
                  <a:t>in</a:t>
                </a:r>
                <a:r>
                  <a:rPr lang="en-US" altLang="ko-KR" dirty="0"/>
                  <a:t> </a:t>
                </a:r>
                <a:r>
                  <a:rPr lang="en-US" altLang="ko-KR" dirty="0">
                    <a:solidFill>
                      <a:srgbClr val="7030A0"/>
                    </a:solidFill>
                  </a:rPr>
                  <a:t>range</a:t>
                </a:r>
                <a:r>
                  <a:rPr lang="en-US" altLang="ko-KR" dirty="0"/>
                  <a:t>(1, n+1</a:t>
                </a:r>
                <a:r>
                  <a:rPr lang="en-US" altLang="ko-KR" dirty="0" smtClean="0"/>
                  <a:t>):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          s </a:t>
                </a:r>
                <a:r>
                  <a:rPr lang="en-US" altLang="ko-KR" dirty="0"/>
                  <a:t>= </a:t>
                </a:r>
                <a:r>
                  <a:rPr lang="en-US" altLang="ko-KR" dirty="0" err="1"/>
                  <a:t>s+x</a:t>
                </a:r>
                <a:r>
                  <a:rPr lang="en-US" altLang="ko-KR" dirty="0"/>
                  <a:t>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     </a:t>
                </a:r>
                <a:r>
                  <a:rPr lang="en-US" altLang="ko-KR" dirty="0" smtClean="0">
                    <a:solidFill>
                      <a:srgbClr val="FFC000"/>
                    </a:solidFill>
                  </a:rPr>
                  <a:t>return</a:t>
                </a:r>
                <a:r>
                  <a:rPr lang="en-US" altLang="ko-KR" dirty="0" smtClean="0"/>
                  <a:t> s</a:t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>
                    <a:solidFill>
                      <a:srgbClr val="7030A0"/>
                    </a:solidFill>
                  </a:rPr>
                  <a:t>print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sum_func</a:t>
                </a:r>
                <a:r>
                  <a:rPr lang="en-US" altLang="ko-KR" dirty="0"/>
                  <a:t>(10</a:t>
                </a:r>
                <a:r>
                  <a:rPr lang="en-US" altLang="ko-KR" dirty="0" smtClean="0"/>
                  <a:t>))</a:t>
                </a:r>
                <a:br>
                  <a:rPr lang="en-US" altLang="ko-KR" dirty="0" smtClean="0"/>
                </a:br>
                <a:r>
                  <a:rPr lang="en-US" altLang="ko-KR" dirty="0" smtClean="0">
                    <a:solidFill>
                      <a:srgbClr val="7030A0"/>
                    </a:solidFill>
                  </a:rPr>
                  <a:t>print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/>
                  <a:t>sum_func</a:t>
                </a:r>
                <a:r>
                  <a:rPr lang="en-US" altLang="ko-KR" dirty="0" smtClean="0"/>
                  <a:t>(100</a:t>
                </a:r>
                <a:r>
                  <a:rPr lang="en-US" altLang="ko-KR" dirty="0"/>
                  <a:t>))</a:t>
                </a:r>
                <a:endParaRPr lang="ko-KR" altLang="en-US" dirty="0"/>
              </a:p>
            </p:txBody>
          </p:sp>
          <p:sp>
            <p:nvSpPr>
              <p:cNvPr id="12" name="내용 개체 틀 2"/>
              <p:cNvSpPr txBox="1">
                <a:spLocks/>
              </p:cNvSpPr>
              <p:nvPr/>
            </p:nvSpPr>
            <p:spPr>
              <a:xfrm>
                <a:off x="3744456" y="1500223"/>
                <a:ext cx="5689864" cy="19437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Tx/>
                  <a:buBlip>
                    <a:blip r:embed="rId2"/>
                  </a:buBlip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Blip>
                    <a:blip r:embed="rId3"/>
                  </a:buBlip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FontTx/>
                  <a:buBlip>
                    <a:blip r:embed="rId4"/>
                  </a:buBlip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ko-KR" dirty="0" smtClean="0">
                  <a:solidFill>
                    <a:srgbClr val="953D46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solidFill>
                      <a:srgbClr val="953D46"/>
                    </a:solidFill>
                  </a:rPr>
                  <a:t># 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합을 구하기 위한 변수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s(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시작 값을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0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으로 지정</a:t>
                </a:r>
                <a:r>
                  <a:rPr lang="en-US" altLang="ko-KR" dirty="0" smtClean="0">
                    <a:solidFill>
                      <a:srgbClr val="953D46"/>
                    </a:solidFill>
                  </a:rPr>
                  <a:t>)</a:t>
                </a:r>
                <a:br>
                  <a:rPr lang="en-US" altLang="ko-KR" dirty="0" smtClean="0">
                    <a:solidFill>
                      <a:srgbClr val="953D46"/>
                    </a:solidFill>
                  </a:rPr>
                </a:br>
                <a:r>
                  <a:rPr lang="en-US" altLang="ko-KR" dirty="0" smtClean="0">
                    <a:solidFill>
                      <a:srgbClr val="953D46"/>
                    </a:solidFill>
                  </a:rPr>
                  <a:t>#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range(1, n+1)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로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1, 2, ..., n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까지 </a:t>
                </a:r>
                <a:r>
                  <a:rPr lang="ko-KR" altLang="en-US" dirty="0" smtClean="0">
                    <a:solidFill>
                      <a:srgbClr val="953D46"/>
                    </a:solidFill>
                  </a:rPr>
                  <a:t>반복</a:t>
                </a:r>
                <a:r>
                  <a:rPr lang="en-US" altLang="ko-KR" dirty="0" smtClean="0">
                    <a:solidFill>
                      <a:srgbClr val="953D46"/>
                    </a:solidFill>
                  </a:rPr>
                  <a:t>(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n+1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은 제외</a:t>
                </a:r>
                <a:r>
                  <a:rPr lang="en-US" altLang="ko-KR" dirty="0" smtClean="0">
                    <a:solidFill>
                      <a:srgbClr val="953D46"/>
                    </a:solidFill>
                  </a:rPr>
                  <a:t>)</a:t>
                </a:r>
                <a:br>
                  <a:rPr lang="en-US" altLang="ko-KR" dirty="0" smtClean="0">
                    <a:solidFill>
                      <a:srgbClr val="953D46"/>
                    </a:solidFill>
                  </a:rPr>
                </a:br>
                <a:r>
                  <a:rPr lang="en-US" altLang="ko-KR" dirty="0">
                    <a:solidFill>
                      <a:srgbClr val="953D46"/>
                    </a:solidFill>
                  </a:rPr>
                  <a:t># 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지금까지 계산된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s 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값에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x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를 더해서 다시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s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에 </a:t>
                </a:r>
                <a:r>
                  <a:rPr lang="ko-KR" altLang="en-US" dirty="0" smtClean="0">
                    <a:solidFill>
                      <a:srgbClr val="953D46"/>
                    </a:solidFill>
                  </a:rPr>
                  <a:t>저장</a:t>
                </a:r>
                <a:r>
                  <a:rPr lang="en-US" altLang="ko-KR" dirty="0" smtClean="0">
                    <a:solidFill>
                      <a:srgbClr val="953D46"/>
                    </a:solidFill>
                  </a:rPr>
                  <a:t> </a:t>
                </a:r>
                <a:br>
                  <a:rPr lang="en-US" altLang="ko-KR" dirty="0" smtClean="0">
                    <a:solidFill>
                      <a:srgbClr val="953D46"/>
                    </a:solidFill>
                  </a:rPr>
                </a:br>
                <a:r>
                  <a:rPr lang="en-US" altLang="ko-KR" dirty="0" smtClean="0">
                    <a:solidFill>
                      <a:srgbClr val="953D46"/>
                    </a:solidFill>
                  </a:rPr>
                  <a:t># 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계산된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s 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값을 </a:t>
                </a:r>
                <a:r>
                  <a:rPr lang="ko-KR" altLang="en-US" dirty="0" err="1">
                    <a:solidFill>
                      <a:srgbClr val="953D46"/>
                    </a:solidFill>
                  </a:rPr>
                  <a:t>결괏값으로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 </a:t>
                </a:r>
                <a:r>
                  <a:rPr lang="ko-KR" altLang="en-US" dirty="0" smtClean="0">
                    <a:solidFill>
                      <a:srgbClr val="953D46"/>
                    </a:solidFill>
                  </a:rPr>
                  <a:t>돌려줌</a:t>
                </a:r>
                <a:endParaRPr lang="ko-KR" altLang="en-US" dirty="0">
                  <a:solidFill>
                    <a:srgbClr val="953D46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352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까지 곱을 구하는 함수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66689" y="1485252"/>
            <a:ext cx="9101905" cy="4616856"/>
            <a:chOff x="562842" y="1500223"/>
            <a:chExt cx="9101905" cy="4616856"/>
          </a:xfrm>
        </p:grpSpPr>
        <p:sp>
          <p:nvSpPr>
            <p:cNvPr id="11" name="내용 개체 틀 2"/>
            <p:cNvSpPr txBox="1">
              <a:spLocks/>
            </p:cNvSpPr>
            <p:nvPr/>
          </p:nvSpPr>
          <p:spPr>
            <a:xfrm>
              <a:off x="831190" y="4365683"/>
              <a:ext cx="2280818" cy="17513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 </a:t>
              </a:r>
              <a:r>
                <a:rPr lang="ko-KR" altLang="en-US" dirty="0" smtClean="0"/>
                <a:t>실행결과</a:t>
              </a:r>
              <a:endParaRPr lang="en-US" altLang="ko-KR" dirty="0" smtClean="0"/>
            </a:p>
            <a:p>
              <a:pPr marL="0" indent="0">
                <a:buNone/>
              </a:pPr>
              <a:r>
                <a:rPr lang="en-US" altLang="ko-KR" sz="1000" dirty="0" smtClean="0"/>
                <a:t>    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120</a:t>
              </a:r>
              <a:br>
                <a:rPr lang="en-US" altLang="ko-KR" dirty="0" smtClean="0"/>
              </a:br>
              <a:r>
                <a:rPr lang="en-US" altLang="ko-KR" dirty="0" smtClean="0"/>
                <a:t>   3628800</a:t>
              </a: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62842" y="1500223"/>
              <a:ext cx="9101905" cy="2750246"/>
              <a:chOff x="562842" y="1500223"/>
              <a:chExt cx="9101905" cy="2750246"/>
            </a:xfrm>
          </p:grpSpPr>
          <p:sp>
            <p:nvSpPr>
              <p:cNvPr id="13" name="내용 개체 틀 2"/>
              <p:cNvSpPr txBox="1">
                <a:spLocks/>
              </p:cNvSpPr>
              <p:nvPr/>
            </p:nvSpPr>
            <p:spPr>
              <a:xfrm>
                <a:off x="562842" y="1531717"/>
                <a:ext cx="3364538" cy="27187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Tx/>
                  <a:buBlip>
                    <a:blip r:embed="rId2"/>
                  </a:buBlip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Blip>
                    <a:blip r:embed="rId3"/>
                  </a:buBlip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FontTx/>
                  <a:buBlip>
                    <a:blip r:embed="rId4"/>
                  </a:buBlip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dirty="0" err="1">
                    <a:solidFill>
                      <a:srgbClr val="FFC000"/>
                    </a:solidFill>
                  </a:rPr>
                  <a:t>def</a:t>
                </a:r>
                <a:r>
                  <a:rPr lang="en-US" altLang="ko-KR" dirty="0"/>
                  <a:t>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factorial</a:t>
                </a:r>
                <a:r>
                  <a:rPr lang="en-US" altLang="ko-KR" dirty="0"/>
                  <a:t>(n):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     </a:t>
                </a:r>
                <a:r>
                  <a:rPr lang="en-US" altLang="ko-KR" dirty="0"/>
                  <a:t>fact = </a:t>
                </a:r>
                <a:r>
                  <a:rPr lang="en-US" altLang="ko-KR" dirty="0" smtClean="0"/>
                  <a:t>1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     </a:t>
                </a:r>
                <a:r>
                  <a:rPr lang="en-US" altLang="ko-KR" dirty="0" smtClean="0">
                    <a:solidFill>
                      <a:srgbClr val="FFC000"/>
                    </a:solidFill>
                  </a:rPr>
                  <a:t>for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x </a:t>
                </a:r>
                <a:r>
                  <a:rPr lang="en-US" altLang="ko-KR" dirty="0">
                    <a:solidFill>
                      <a:srgbClr val="FFC000"/>
                    </a:solidFill>
                  </a:rPr>
                  <a:t>in</a:t>
                </a:r>
                <a:r>
                  <a:rPr lang="en-US" altLang="ko-KR" dirty="0"/>
                  <a:t> </a:t>
                </a:r>
                <a:r>
                  <a:rPr lang="en-US" altLang="ko-KR" dirty="0">
                    <a:solidFill>
                      <a:srgbClr val="7030A0"/>
                    </a:solidFill>
                  </a:rPr>
                  <a:t>range</a:t>
                </a:r>
                <a:r>
                  <a:rPr lang="en-US" altLang="ko-KR" dirty="0"/>
                  <a:t>(1, n+1</a:t>
                </a:r>
                <a:r>
                  <a:rPr lang="en-US" altLang="ko-KR" dirty="0" smtClean="0"/>
                  <a:t>):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          </a:t>
                </a:r>
                <a:r>
                  <a:rPr lang="en-US" altLang="ko-KR" dirty="0"/>
                  <a:t>fact = fact * x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>     </a:t>
                </a:r>
                <a:r>
                  <a:rPr lang="en-US" altLang="ko-KR" dirty="0" smtClean="0">
                    <a:solidFill>
                      <a:srgbClr val="FFC000"/>
                    </a:solidFill>
                  </a:rPr>
                  <a:t>return</a:t>
                </a:r>
                <a:r>
                  <a:rPr lang="en-US" altLang="ko-KR" dirty="0" smtClean="0"/>
                  <a:t> </a:t>
                </a:r>
                <a:r>
                  <a:rPr lang="en-US" altLang="ko-KR" dirty="0"/>
                  <a:t>fact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dirty="0" smtClean="0">
                    <a:solidFill>
                      <a:srgbClr val="7030A0"/>
                    </a:solidFill>
                  </a:rPr>
                  <a:t>print</a:t>
                </a:r>
                <a:r>
                  <a:rPr lang="en-US" altLang="ko-KR" dirty="0" smtClean="0"/>
                  <a:t>(factorial(5))</a:t>
                </a:r>
                <a:br>
                  <a:rPr lang="en-US" altLang="ko-KR" dirty="0" smtClean="0"/>
                </a:br>
                <a:r>
                  <a:rPr lang="en-US" altLang="ko-KR" dirty="0" smtClean="0">
                    <a:solidFill>
                      <a:srgbClr val="7030A0"/>
                    </a:solidFill>
                  </a:rPr>
                  <a:t>print</a:t>
                </a:r>
                <a:r>
                  <a:rPr lang="en-US" altLang="ko-KR" dirty="0" smtClean="0"/>
                  <a:t>(factorial(5</a:t>
                </a:r>
                <a:r>
                  <a:rPr lang="en-US" altLang="ko-KR" dirty="0"/>
                  <a:t>))</a:t>
                </a:r>
                <a:endParaRPr lang="ko-KR" altLang="en-US" dirty="0"/>
              </a:p>
            </p:txBody>
          </p:sp>
          <p:sp>
            <p:nvSpPr>
              <p:cNvPr id="14" name="내용 개체 틀 2"/>
              <p:cNvSpPr txBox="1">
                <a:spLocks/>
              </p:cNvSpPr>
              <p:nvPr/>
            </p:nvSpPr>
            <p:spPr>
              <a:xfrm>
                <a:off x="3650288" y="1500223"/>
                <a:ext cx="6014459" cy="19437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Tx/>
                  <a:buBlip>
                    <a:blip r:embed="rId2"/>
                  </a:buBlip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Blip>
                    <a:blip r:embed="rId3"/>
                  </a:buBlip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FontTx/>
                  <a:buBlip>
                    <a:blip r:embed="rId4"/>
                  </a:buBlip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ko-KR" dirty="0" smtClean="0">
                  <a:solidFill>
                    <a:srgbClr val="953D46"/>
                  </a:solidFill>
                </a:endParaRPr>
              </a:p>
              <a:p>
                <a:pPr marL="0" indent="0">
                  <a:buNone/>
                </a:pPr>
                <a:r>
                  <a:rPr lang="en-US" altLang="ko-KR" dirty="0">
                    <a:solidFill>
                      <a:srgbClr val="953D46"/>
                    </a:solidFill>
                  </a:rPr>
                  <a:t># </a:t>
                </a:r>
                <a:r>
                  <a:rPr lang="ko-KR" altLang="en-US" dirty="0" smtClean="0">
                    <a:solidFill>
                      <a:srgbClr val="953D46"/>
                    </a:solidFill>
                  </a:rPr>
                  <a:t>곱을 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구하기 위한 변수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fact(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시작 값을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1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로 지정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).</a:t>
                </a:r>
                <a:br>
                  <a:rPr lang="en-US" altLang="ko-KR" dirty="0">
                    <a:solidFill>
                      <a:srgbClr val="953D46"/>
                    </a:solidFill>
                  </a:rPr>
                </a:br>
                <a:r>
                  <a:rPr lang="en-US" altLang="ko-KR" dirty="0">
                    <a:solidFill>
                      <a:srgbClr val="953D46"/>
                    </a:solidFill>
                  </a:rPr>
                  <a:t># range(1, n+1)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로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1, 2, ..., n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까지 </a:t>
                </a:r>
                <a:r>
                  <a:rPr lang="ko-KR" altLang="en-US" dirty="0" smtClean="0">
                    <a:solidFill>
                      <a:srgbClr val="953D46"/>
                    </a:solidFill>
                  </a:rPr>
                  <a:t>반복</a:t>
                </a:r>
                <a:r>
                  <a:rPr lang="en-US" altLang="ko-KR" dirty="0" smtClean="0">
                    <a:solidFill>
                      <a:srgbClr val="953D46"/>
                    </a:solidFill>
                  </a:rPr>
                  <a:t>(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n+1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은 제외</a:t>
                </a:r>
                <a:r>
                  <a:rPr lang="en-US" altLang="ko-KR" dirty="0" smtClean="0">
                    <a:solidFill>
                      <a:srgbClr val="953D46"/>
                    </a:solidFill>
                  </a:rPr>
                  <a:t>)</a:t>
                </a:r>
                <a:br>
                  <a:rPr lang="en-US" altLang="ko-KR" dirty="0" smtClean="0">
                    <a:solidFill>
                      <a:srgbClr val="953D46"/>
                    </a:solidFill>
                  </a:rPr>
                </a:br>
                <a:r>
                  <a:rPr lang="en-US" altLang="ko-KR" dirty="0" smtClean="0">
                    <a:solidFill>
                      <a:srgbClr val="953D46"/>
                    </a:solidFill>
                  </a:rPr>
                  <a:t># 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지금까지 계산된 값에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x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를 곱해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fact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에 다시 </a:t>
                </a:r>
                <a:r>
                  <a:rPr lang="ko-KR" altLang="en-US" dirty="0" smtClean="0">
                    <a:solidFill>
                      <a:srgbClr val="953D46"/>
                    </a:solidFill>
                  </a:rPr>
                  <a:t>저장</a:t>
                </a:r>
                <a:r>
                  <a:rPr lang="en-US" altLang="ko-KR" dirty="0" smtClean="0">
                    <a:solidFill>
                      <a:srgbClr val="953D46"/>
                    </a:solidFill>
                  </a:rPr>
                  <a:t/>
                </a:r>
                <a:br>
                  <a:rPr lang="en-US" altLang="ko-KR" dirty="0" smtClean="0">
                    <a:solidFill>
                      <a:srgbClr val="953D46"/>
                    </a:solidFill>
                  </a:rPr>
                </a:br>
                <a:r>
                  <a:rPr lang="en-US" altLang="ko-KR" dirty="0" smtClean="0">
                    <a:solidFill>
                      <a:srgbClr val="953D46"/>
                    </a:solidFill>
                  </a:rPr>
                  <a:t># 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계산된 </a:t>
                </a:r>
                <a:r>
                  <a:rPr lang="en-US" altLang="ko-KR" dirty="0">
                    <a:solidFill>
                      <a:srgbClr val="953D46"/>
                    </a:solidFill>
                  </a:rPr>
                  <a:t>fact </a:t>
                </a:r>
                <a:r>
                  <a:rPr lang="ko-KR" altLang="en-US" dirty="0">
                    <a:solidFill>
                      <a:srgbClr val="953D46"/>
                    </a:solidFill>
                  </a:rPr>
                  <a:t>값을 </a:t>
                </a:r>
                <a:r>
                  <a:rPr lang="ko-KR" altLang="en-US" dirty="0" smtClean="0">
                    <a:solidFill>
                      <a:srgbClr val="953D46"/>
                    </a:solidFill>
                  </a:rPr>
                  <a:t>돌려줌</a:t>
                </a:r>
                <a:endParaRPr lang="ko-KR" altLang="en-US" dirty="0">
                  <a:solidFill>
                    <a:srgbClr val="953D46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643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n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까지 곱을 구하는 함수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66689" y="1516746"/>
            <a:ext cx="8525836" cy="4907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팩토리얼이</a:t>
            </a:r>
            <a:r>
              <a:rPr lang="ko-KR" altLang="en-US" dirty="0"/>
              <a:t> 뭐예요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 smtClean="0"/>
              <a:t>함수 </a:t>
            </a:r>
            <a:r>
              <a:rPr lang="ko-KR" altLang="en-US" sz="1600" dirty="0"/>
              <a:t>이름으로 사용된 </a:t>
            </a:r>
            <a:r>
              <a:rPr lang="en-US" altLang="ko-KR" sz="1600" dirty="0"/>
              <a:t>factorial</a:t>
            </a:r>
            <a:r>
              <a:rPr lang="ko-KR" altLang="en-US" sz="1600" dirty="0"/>
              <a:t>의 개념을 이미 알고 있는 사람도 있을 것입니다</a:t>
            </a:r>
            <a:r>
              <a:rPr lang="en-US" altLang="ko-KR" sz="1600" dirty="0"/>
              <a:t>. 1</a:t>
            </a:r>
            <a:r>
              <a:rPr lang="ko-KR" altLang="en-US" sz="1600" dirty="0"/>
              <a:t>부터 </a:t>
            </a:r>
            <a:r>
              <a:rPr lang="en-US" altLang="ko-KR" sz="1600" dirty="0"/>
              <a:t>n</a:t>
            </a:r>
            <a:r>
              <a:rPr lang="ko-KR" altLang="en-US" sz="1600" dirty="0" smtClean="0"/>
              <a:t>까지의 양의 </a:t>
            </a:r>
            <a:r>
              <a:rPr lang="ko-KR" altLang="en-US" sz="1600" dirty="0"/>
              <a:t>정수를 모두 곱한 것을 수학에서는 </a:t>
            </a:r>
            <a:r>
              <a:rPr lang="en-US" altLang="ko-KR" sz="1600" dirty="0"/>
              <a:t>n </a:t>
            </a:r>
            <a:r>
              <a:rPr lang="ko-KR" altLang="en-US" sz="1600" dirty="0" err="1" smtClean="0"/>
              <a:t>토리얼</a:t>
            </a:r>
            <a:r>
              <a:rPr lang="en-US" altLang="ko-KR" sz="1600" dirty="0"/>
              <a:t>(Factorial)</a:t>
            </a:r>
            <a:r>
              <a:rPr lang="ko-KR" altLang="en-US" sz="1600" dirty="0"/>
              <a:t>이라 부르며</a:t>
            </a:r>
            <a:r>
              <a:rPr lang="en-US" altLang="ko-KR" sz="1600" dirty="0"/>
              <a:t>, </a:t>
            </a:r>
            <a:r>
              <a:rPr lang="ko-KR" altLang="en-US" sz="1600" dirty="0"/>
              <a:t>느낌표 기호</a:t>
            </a:r>
            <a:r>
              <a:rPr lang="en-US" altLang="ko-KR" sz="1600" dirty="0"/>
              <a:t>(!)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사용해서 </a:t>
            </a:r>
            <a:r>
              <a:rPr lang="en-US" altLang="ko-KR" sz="1600" dirty="0"/>
              <a:t>n!</a:t>
            </a:r>
            <a:r>
              <a:rPr lang="ko-KR" altLang="en-US" sz="1600" dirty="0"/>
              <a:t>로 표시합니다</a:t>
            </a:r>
            <a:r>
              <a:rPr lang="en-US" altLang="ko-KR" sz="1600" dirty="0"/>
              <a:t>. ‘</a:t>
            </a:r>
            <a:r>
              <a:rPr lang="ko-KR" altLang="en-US" sz="1600" dirty="0"/>
              <a:t>계승’이라고 부르기도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예를 들어 볼까요</a:t>
            </a:r>
            <a:r>
              <a:rPr lang="en-US" altLang="ko-KR" sz="1600" dirty="0" smtClean="0"/>
              <a:t>?</a:t>
            </a:r>
            <a:br>
              <a:rPr lang="en-US" altLang="ko-KR" sz="1600" dirty="0" smtClean="0"/>
            </a:br>
            <a:r>
              <a:rPr lang="en-US" altLang="ko-KR" sz="1600" dirty="0" smtClean="0"/>
              <a:t> </a:t>
            </a:r>
            <a:br>
              <a:rPr lang="en-US" altLang="ko-KR" sz="1600" dirty="0" smtClean="0"/>
            </a:br>
            <a:r>
              <a:rPr lang="en-US" altLang="ko-KR" sz="1600" dirty="0" smtClean="0"/>
              <a:t>• </a:t>
            </a:r>
            <a:r>
              <a:rPr lang="en-US" altLang="ko-KR" sz="1600" dirty="0"/>
              <a:t>2 </a:t>
            </a:r>
            <a:r>
              <a:rPr lang="ko-KR" altLang="en-US" sz="1600" dirty="0" err="1"/>
              <a:t>팩토리얼</a:t>
            </a:r>
            <a:r>
              <a:rPr lang="ko-KR" altLang="en-US" sz="1600" dirty="0"/>
              <a:t> </a:t>
            </a:r>
            <a:r>
              <a:rPr lang="en-US" altLang="ko-KR" sz="1600" dirty="0"/>
              <a:t>: 2! = 1*2 = </a:t>
            </a:r>
            <a:r>
              <a:rPr lang="en-US" altLang="ko-KR" sz="1600" dirty="0" smtClean="0"/>
              <a:t>2 </a:t>
            </a:r>
            <a:br>
              <a:rPr lang="en-US" altLang="ko-KR" sz="1600" dirty="0" smtClean="0"/>
            </a:br>
            <a:r>
              <a:rPr lang="en-US" altLang="ko-KR" sz="1600" dirty="0" smtClean="0"/>
              <a:t>• </a:t>
            </a:r>
            <a:r>
              <a:rPr lang="en-US" altLang="ko-KR" sz="1600" dirty="0"/>
              <a:t>5 </a:t>
            </a:r>
            <a:r>
              <a:rPr lang="ko-KR" altLang="en-US" sz="1600" dirty="0" err="1"/>
              <a:t>팩토리얼</a:t>
            </a:r>
            <a:r>
              <a:rPr lang="ko-KR" altLang="en-US" sz="1600" dirty="0"/>
              <a:t> </a:t>
            </a:r>
            <a:r>
              <a:rPr lang="en-US" altLang="ko-KR" sz="1600" dirty="0"/>
              <a:t>: 5! = 1*2*3*4*5 = </a:t>
            </a:r>
            <a:r>
              <a:rPr lang="en-US" altLang="ko-KR" sz="1600" dirty="0" smtClean="0"/>
              <a:t>120 </a:t>
            </a:r>
            <a:br>
              <a:rPr lang="en-US" altLang="ko-KR" sz="1600" dirty="0" smtClean="0"/>
            </a:br>
            <a:r>
              <a:rPr lang="en-US" altLang="ko-KR" sz="1600" dirty="0" smtClean="0"/>
              <a:t>• </a:t>
            </a:r>
            <a:r>
              <a:rPr lang="en-US" altLang="ko-KR" sz="1600" dirty="0"/>
              <a:t>10 </a:t>
            </a:r>
            <a:r>
              <a:rPr lang="ko-KR" altLang="en-US" sz="1600" dirty="0" err="1"/>
              <a:t>팩토리얼</a:t>
            </a:r>
            <a:r>
              <a:rPr lang="ko-KR" altLang="en-US" sz="1600" dirty="0"/>
              <a:t> </a:t>
            </a:r>
            <a:r>
              <a:rPr lang="en-US" altLang="ko-KR" sz="1600" dirty="0"/>
              <a:t>: 10! = 1*2*3*4*5*6*7*8*9*10 = </a:t>
            </a:r>
            <a:r>
              <a:rPr lang="en-US" altLang="ko-KR" sz="1600" dirty="0" smtClean="0"/>
              <a:t>3628800</a:t>
            </a:r>
            <a:br>
              <a:rPr lang="en-US" altLang="ko-KR" sz="1600" dirty="0" smtClean="0"/>
            </a:br>
            <a:r>
              <a:rPr lang="en-US" altLang="ko-KR" sz="1600" dirty="0" smtClean="0"/>
              <a:t>• </a:t>
            </a:r>
            <a:r>
              <a:rPr lang="ko-KR" altLang="en-US" sz="1600" dirty="0"/>
              <a:t>단</a:t>
            </a:r>
            <a:r>
              <a:rPr lang="en-US" altLang="ko-KR" sz="1600" dirty="0"/>
              <a:t>, 0!</a:t>
            </a:r>
            <a:r>
              <a:rPr lang="ko-KR" altLang="en-US" sz="1600" dirty="0"/>
              <a:t>은 </a:t>
            </a:r>
            <a:r>
              <a:rPr lang="en-US" altLang="ko-KR" sz="1600" dirty="0"/>
              <a:t>1</a:t>
            </a:r>
            <a:r>
              <a:rPr lang="ko-KR" altLang="en-US" sz="1600" dirty="0"/>
              <a:t>이라고 약속합니다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err="1" smtClean="0"/>
              <a:t>팩토리얼은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중고등학교 수학에서 순열이나 확률을 배울 때 자주 사용하는 계산법이니 </a:t>
            </a:r>
            <a:r>
              <a:rPr lang="ko-KR" altLang="en-US" sz="1600" dirty="0" smtClean="0"/>
              <a:t>몰랐던 사람은 </a:t>
            </a:r>
            <a:r>
              <a:rPr lang="ko-KR" altLang="en-US" sz="1600" dirty="0"/>
              <a:t>이 정도로만 기억해 두세요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287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다각형을 그리는 함수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39552" y="1355148"/>
            <a:ext cx="8488896" cy="5388684"/>
            <a:chOff x="562841" y="1468147"/>
            <a:chExt cx="8488896" cy="3000459"/>
          </a:xfrm>
        </p:grpSpPr>
        <p:sp>
          <p:nvSpPr>
            <p:cNvPr id="12" name="내용 개체 틀 2"/>
            <p:cNvSpPr txBox="1">
              <a:spLocks/>
            </p:cNvSpPr>
            <p:nvPr/>
          </p:nvSpPr>
          <p:spPr>
            <a:xfrm>
              <a:off x="562841" y="1468147"/>
              <a:ext cx="5011767" cy="300045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400" dirty="0">
                  <a:solidFill>
                    <a:srgbClr val="FFC000"/>
                  </a:solidFill>
                </a:rPr>
                <a:t>import</a:t>
              </a:r>
              <a:r>
                <a:rPr lang="en-US" altLang="ko-KR" sz="1400" dirty="0"/>
                <a:t> turtle </a:t>
              </a:r>
              <a:r>
                <a:rPr lang="en-US" altLang="ko-KR" sz="1400" dirty="0">
                  <a:solidFill>
                    <a:srgbClr val="FFC000"/>
                  </a:solidFill>
                </a:rPr>
                <a:t>as</a:t>
              </a:r>
              <a:r>
                <a:rPr lang="en-US" altLang="ko-KR" sz="1400" dirty="0"/>
                <a:t> </a:t>
              </a:r>
              <a:r>
                <a:rPr lang="en-US" altLang="ko-KR" sz="1400" dirty="0" smtClean="0"/>
                <a:t>t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err="1" smtClean="0">
                  <a:solidFill>
                    <a:srgbClr val="FFC000"/>
                  </a:solidFill>
                </a:rPr>
                <a:t>def</a:t>
              </a:r>
              <a:r>
                <a:rPr lang="en-US" altLang="ko-KR" sz="1400" dirty="0" smtClean="0"/>
                <a:t> </a:t>
              </a:r>
              <a:r>
                <a:rPr lang="en-US" altLang="ko-KR" sz="1400" dirty="0">
                  <a:solidFill>
                    <a:srgbClr val="0070C0"/>
                  </a:solidFill>
                </a:rPr>
                <a:t>polygon</a:t>
              </a:r>
              <a:r>
                <a:rPr lang="en-US" altLang="ko-KR" sz="1400" dirty="0"/>
                <a:t>(n</a:t>
              </a:r>
              <a:r>
                <a:rPr lang="en-US" altLang="ko-KR" sz="1400" dirty="0" smtClean="0"/>
                <a:t>):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     </a:t>
              </a:r>
              <a:r>
                <a:rPr lang="en-US" altLang="ko-KR" sz="1400" dirty="0" smtClean="0">
                  <a:solidFill>
                    <a:srgbClr val="FFC000"/>
                  </a:solidFill>
                </a:rPr>
                <a:t>for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x </a:t>
              </a:r>
              <a:r>
                <a:rPr lang="en-US" altLang="ko-KR" sz="1400" dirty="0">
                  <a:solidFill>
                    <a:srgbClr val="FFC000"/>
                  </a:solidFill>
                </a:rPr>
                <a:t>in</a:t>
              </a:r>
              <a:r>
                <a:rPr lang="en-US" altLang="ko-KR" sz="1400" dirty="0"/>
                <a:t> </a:t>
              </a:r>
              <a:r>
                <a:rPr lang="en-US" altLang="ko-KR" sz="1400" dirty="0" smtClean="0">
                  <a:solidFill>
                    <a:srgbClr val="7030A0"/>
                  </a:solidFill>
                </a:rPr>
                <a:t>range</a:t>
              </a:r>
              <a:r>
                <a:rPr lang="en-US" altLang="ko-KR" sz="1400" dirty="0" smtClean="0"/>
                <a:t>(n):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          </a:t>
              </a:r>
              <a:r>
                <a:rPr lang="en-US" altLang="ko-KR" sz="1400" dirty="0" err="1" smtClean="0"/>
                <a:t>t.forward</a:t>
              </a:r>
              <a:r>
                <a:rPr lang="en-US" altLang="ko-KR" sz="1400" dirty="0" smtClean="0"/>
                <a:t>(50)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          </a:t>
              </a:r>
              <a:r>
                <a:rPr lang="en-US" altLang="ko-KR" sz="1400" dirty="0" err="1" smtClean="0"/>
                <a:t>t.left</a:t>
              </a:r>
              <a:r>
                <a:rPr lang="en-US" altLang="ko-KR" sz="1400" dirty="0" smtClean="0"/>
                <a:t>(360/n)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err="1" smtClean="0">
                  <a:solidFill>
                    <a:srgbClr val="FFC000"/>
                  </a:solidFill>
                </a:rPr>
                <a:t>def</a:t>
              </a:r>
              <a:r>
                <a:rPr lang="en-US" altLang="ko-KR" sz="1400" dirty="0" smtClean="0"/>
                <a:t> </a:t>
              </a:r>
              <a:r>
                <a:rPr lang="en-US" altLang="ko-KR" sz="1400" dirty="0">
                  <a:solidFill>
                    <a:srgbClr val="0070C0"/>
                  </a:solidFill>
                </a:rPr>
                <a:t>polygon2</a:t>
              </a:r>
              <a:r>
                <a:rPr lang="en-US" altLang="ko-KR" sz="1400" dirty="0"/>
                <a:t>(n, a</a:t>
              </a:r>
              <a:r>
                <a:rPr lang="en-US" altLang="ko-KR" sz="1400" dirty="0" smtClean="0"/>
                <a:t>):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     </a:t>
              </a:r>
              <a:r>
                <a:rPr lang="en-US" altLang="ko-KR" sz="1400" dirty="0" smtClean="0">
                  <a:solidFill>
                    <a:srgbClr val="FFC000"/>
                  </a:solidFill>
                </a:rPr>
                <a:t>for</a:t>
              </a:r>
              <a:r>
                <a:rPr lang="en-US" altLang="ko-KR" sz="1400" dirty="0" smtClean="0"/>
                <a:t> </a:t>
              </a:r>
              <a:r>
                <a:rPr lang="en-US" altLang="ko-KR" sz="1400" dirty="0"/>
                <a:t>x </a:t>
              </a:r>
              <a:r>
                <a:rPr lang="en-US" altLang="ko-KR" sz="1400" dirty="0">
                  <a:solidFill>
                    <a:srgbClr val="FFC000"/>
                  </a:solidFill>
                </a:rPr>
                <a:t>in</a:t>
              </a:r>
              <a:r>
                <a:rPr lang="en-US" altLang="ko-KR" sz="1400" dirty="0"/>
                <a:t> </a:t>
              </a:r>
              <a:r>
                <a:rPr lang="en-US" altLang="ko-KR" sz="1400" dirty="0">
                  <a:solidFill>
                    <a:srgbClr val="7030A0"/>
                  </a:solidFill>
                </a:rPr>
                <a:t>range </a:t>
              </a:r>
              <a:r>
                <a:rPr lang="en-US" altLang="ko-KR" sz="1400" dirty="0" smtClean="0"/>
                <a:t>(</a:t>
              </a:r>
              <a:r>
                <a:rPr lang="en-US" altLang="ko-KR" sz="1400" dirty="0"/>
                <a:t>n</a:t>
              </a:r>
              <a:r>
                <a:rPr lang="en-US" altLang="ko-KR" sz="1400" dirty="0" smtClean="0"/>
                <a:t>):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         </a:t>
              </a:r>
              <a:r>
                <a:rPr lang="en-US" altLang="ko-KR" sz="1400" dirty="0" err="1" smtClean="0"/>
                <a:t>t.forward</a:t>
              </a:r>
              <a:r>
                <a:rPr lang="en-US" altLang="ko-KR" sz="1400" dirty="0" smtClean="0"/>
                <a:t>(a)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         </a:t>
              </a:r>
              <a:r>
                <a:rPr lang="en-US" altLang="ko-KR" sz="1400" dirty="0" err="1" smtClean="0"/>
                <a:t>t.left</a:t>
              </a:r>
              <a:r>
                <a:rPr lang="en-US" altLang="ko-KR" sz="1400" dirty="0" smtClean="0"/>
                <a:t>(360/n)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polygon(3)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polygon(5)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>
                  <a:solidFill>
                    <a:srgbClr val="953D46"/>
                  </a:solidFill>
                </a:rPr>
                <a:t>그림을 그리지 않고 거북이를 </a:t>
              </a:r>
              <a:r>
                <a:rPr lang="en-US" altLang="ko-KR" sz="1400" dirty="0">
                  <a:solidFill>
                    <a:srgbClr val="953D46"/>
                  </a:solidFill>
                </a:rPr>
                <a:t>100</a:t>
              </a:r>
              <a:r>
                <a:rPr lang="ko-KR" altLang="en-US" sz="1400" dirty="0">
                  <a:solidFill>
                    <a:srgbClr val="953D46"/>
                  </a:solidFill>
                </a:rPr>
                <a:t>만큼 이동합니다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>.</a:t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 err="1" smtClean="0"/>
                <a:t>t.up</a:t>
              </a:r>
              <a:r>
                <a:rPr lang="en-US" altLang="ko-KR" sz="1400" dirty="0" smtClean="0"/>
                <a:t>()</a:t>
              </a:r>
              <a:br>
                <a:rPr lang="en-US" altLang="ko-KR" sz="1400" dirty="0" smtClean="0"/>
              </a:br>
              <a:r>
                <a:rPr lang="en-US" altLang="ko-KR" sz="1400" dirty="0" err="1" smtClean="0"/>
                <a:t>t.forward</a:t>
              </a:r>
              <a:r>
                <a:rPr lang="en-US" altLang="ko-KR" sz="1400" dirty="0" smtClean="0"/>
                <a:t>(100)</a:t>
              </a:r>
              <a:br>
                <a:rPr lang="en-US" altLang="ko-KR" sz="1400" dirty="0" smtClean="0"/>
              </a:br>
              <a:r>
                <a:rPr lang="en-US" altLang="ko-KR" sz="1400" dirty="0" err="1" smtClean="0"/>
                <a:t>t.down</a:t>
              </a:r>
              <a:r>
                <a:rPr lang="en-US" altLang="ko-KR" sz="1400" dirty="0" smtClean="0"/>
                <a:t>()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polygon2(3</a:t>
              </a:r>
              <a:r>
                <a:rPr lang="en-US" altLang="ko-KR" sz="1400" dirty="0"/>
                <a:t>, 75) 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polygon2(5</a:t>
              </a:r>
              <a:r>
                <a:rPr lang="en-US" altLang="ko-KR" sz="1400" dirty="0"/>
                <a:t>, 100</a:t>
              </a:r>
              <a:r>
                <a:rPr lang="en-US" altLang="ko-KR" sz="1400" dirty="0" smtClean="0"/>
                <a:t>)</a:t>
              </a:r>
              <a:endParaRPr lang="ko-KR" altLang="en-US" sz="1400" dirty="0"/>
            </a:p>
          </p:txBody>
        </p:sp>
        <p:sp>
          <p:nvSpPr>
            <p:cNvPr id="13" name="내용 개체 틀 2"/>
            <p:cNvSpPr txBox="1">
              <a:spLocks/>
            </p:cNvSpPr>
            <p:nvPr/>
          </p:nvSpPr>
          <p:spPr>
            <a:xfrm>
              <a:off x="3961612" y="1477757"/>
              <a:ext cx="5090125" cy="29413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endParaRPr lang="en-US" altLang="ko-KR" sz="1500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endParaRPr lang="en-US" altLang="ko-KR" sz="1500" dirty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r>
                <a:rPr lang="en-US" altLang="ko-KR" sz="1400" dirty="0" smtClean="0">
                  <a:solidFill>
                    <a:srgbClr val="953D46"/>
                  </a:solidFill>
                </a:rPr>
                <a:t># </a:t>
              </a:r>
              <a:r>
                <a:rPr lang="en-US" altLang="ko-KR" sz="1400" dirty="0">
                  <a:solidFill>
                    <a:srgbClr val="953D46"/>
                  </a:solidFill>
                </a:rPr>
                <a:t>n</a:t>
              </a:r>
              <a:r>
                <a:rPr lang="ko-KR" altLang="en-US" sz="1400" dirty="0">
                  <a:solidFill>
                    <a:srgbClr val="953D46"/>
                  </a:solidFill>
                </a:rPr>
                <a:t>번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반복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>
                  <a:solidFill>
                    <a:srgbClr val="953D46"/>
                  </a:solidFill>
                </a:rPr>
                <a:t>거북이를 </a:t>
              </a:r>
              <a:r>
                <a:rPr lang="en-US" altLang="ko-KR" sz="1400" dirty="0">
                  <a:solidFill>
                    <a:srgbClr val="953D46"/>
                  </a:solidFill>
                </a:rPr>
                <a:t>50</a:t>
              </a:r>
              <a:r>
                <a:rPr lang="ko-KR" altLang="en-US" sz="1400" dirty="0">
                  <a:solidFill>
                    <a:srgbClr val="953D46"/>
                  </a:solidFill>
                </a:rPr>
                <a:t>만큼 앞으로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이동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>
                  <a:solidFill>
                    <a:srgbClr val="953D46"/>
                  </a:solidFill>
                </a:rPr>
                <a:t>거북이를 </a:t>
              </a:r>
              <a:r>
                <a:rPr lang="en-US" altLang="ko-KR" sz="1400" dirty="0">
                  <a:solidFill>
                    <a:srgbClr val="953D46"/>
                  </a:solidFill>
                </a:rPr>
                <a:t>360/n</a:t>
              </a:r>
              <a:r>
                <a:rPr lang="ko-KR" altLang="en-US" sz="1400" dirty="0">
                  <a:solidFill>
                    <a:srgbClr val="953D46"/>
                  </a:solidFill>
                </a:rPr>
                <a:t>만큼 왼쪽으로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회전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>
                  <a:solidFill>
                    <a:srgbClr val="953D46"/>
                  </a:solidFill>
                </a:rPr>
                <a:t># n</a:t>
              </a:r>
              <a:r>
                <a:rPr lang="ko-KR" altLang="en-US" sz="1400" dirty="0">
                  <a:solidFill>
                    <a:srgbClr val="953D46"/>
                  </a:solidFill>
                </a:rPr>
                <a:t>번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반복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>
                  <a:solidFill>
                    <a:srgbClr val="953D46"/>
                  </a:solidFill>
                </a:rPr>
                <a:t>거북이를 </a:t>
              </a:r>
              <a:r>
                <a:rPr lang="en-US" altLang="ko-KR" sz="1400" dirty="0">
                  <a:solidFill>
                    <a:srgbClr val="953D46"/>
                  </a:solidFill>
                </a:rPr>
                <a:t>a</a:t>
              </a:r>
              <a:r>
                <a:rPr lang="ko-KR" altLang="en-US" sz="1400" dirty="0">
                  <a:solidFill>
                    <a:srgbClr val="953D46"/>
                  </a:solidFill>
                </a:rPr>
                <a:t>만큼 앞으로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이동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>
                  <a:solidFill>
                    <a:srgbClr val="953D46"/>
                  </a:solidFill>
                </a:rPr>
                <a:t>거북이를 </a:t>
              </a:r>
              <a:r>
                <a:rPr lang="en-US" altLang="ko-KR" sz="1400" dirty="0">
                  <a:solidFill>
                    <a:srgbClr val="953D46"/>
                  </a:solidFill>
                </a:rPr>
                <a:t>360/n</a:t>
              </a:r>
              <a:r>
                <a:rPr lang="ko-KR" altLang="en-US" sz="1400" dirty="0">
                  <a:solidFill>
                    <a:srgbClr val="953D46"/>
                  </a:solidFill>
                </a:rPr>
                <a:t>만큼 왼쪽으로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회전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>
                  <a:solidFill>
                    <a:srgbClr val="953D46"/>
                  </a:solidFill>
                </a:rPr>
                <a:t>삼각형을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그림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>
                  <a:solidFill>
                    <a:srgbClr val="953D46"/>
                  </a:solidFill>
                </a:rPr>
                <a:t>오각형을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그림</a:t>
              </a:r>
              <a:endParaRPr lang="en-US" altLang="ko-KR" sz="1400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endParaRPr lang="en-US" altLang="ko-KR" sz="1400" dirty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endParaRPr lang="en-US" altLang="ko-KR" sz="1400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endParaRPr lang="en-US" altLang="ko-KR" sz="1400" dirty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>
                  <a:solidFill>
                    <a:srgbClr val="953D46"/>
                  </a:solidFill>
                </a:rPr>
                <a:t>한 변이 </a:t>
              </a:r>
              <a:r>
                <a:rPr lang="en-US" altLang="ko-KR" sz="1400" dirty="0">
                  <a:solidFill>
                    <a:srgbClr val="953D46"/>
                  </a:solidFill>
                </a:rPr>
                <a:t>75</a:t>
              </a:r>
              <a:r>
                <a:rPr lang="ko-KR" altLang="en-US" sz="1400" dirty="0">
                  <a:solidFill>
                    <a:srgbClr val="953D46"/>
                  </a:solidFill>
                </a:rPr>
                <a:t>인 삼각형을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그림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400" dirty="0" smtClean="0">
                  <a:solidFill>
                    <a:srgbClr val="953D46"/>
                  </a:solidFill>
                </a:rPr>
              </a:br>
              <a:r>
                <a:rPr lang="en-US" altLang="ko-KR" sz="1400" dirty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>
                  <a:solidFill>
                    <a:srgbClr val="953D46"/>
                  </a:solidFill>
                </a:rPr>
                <a:t>한 변이 </a:t>
              </a:r>
              <a:r>
                <a:rPr lang="en-US" altLang="ko-KR" sz="1400" dirty="0">
                  <a:solidFill>
                    <a:srgbClr val="953D46"/>
                  </a:solidFill>
                </a:rPr>
                <a:t>100</a:t>
              </a:r>
              <a:r>
                <a:rPr lang="ko-KR" altLang="en-US" sz="1400" dirty="0">
                  <a:solidFill>
                    <a:srgbClr val="953D46"/>
                  </a:solidFill>
                </a:rPr>
                <a:t>인 오각형을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그림</a:t>
              </a:r>
              <a:endParaRPr lang="ko-KR" altLang="en-US" sz="1400" dirty="0">
                <a:solidFill>
                  <a:srgbClr val="953D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90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다각형을 그리는 함수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769938" y="1355148"/>
            <a:ext cx="2280818" cy="1751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실행결과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000" dirty="0" smtClean="0"/>
              <a:t>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99" y="1816004"/>
            <a:ext cx="5242655" cy="458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4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13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거북이 그래픽 응용하기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34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대화형 셸이 뭔가요</a:t>
            </a:r>
            <a:r>
              <a:rPr lang="en-US" altLang="ko-KR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파이썬이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13+2-5</a:t>
            </a:r>
            <a:r>
              <a:rPr lang="ko-KR" altLang="en-US" dirty="0" smtClean="0"/>
              <a:t>를 계산한 후 결과를 보여줌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3" y="2065811"/>
            <a:ext cx="7505700" cy="35433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7545" y="3371393"/>
            <a:ext cx="374294" cy="2304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66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거북이 그래픽 응용하기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/>
              <a:t>자주 사용하는 거북이 그래픽 명령어</a:t>
            </a:r>
          </a:p>
          <a:p>
            <a:pPr>
              <a:lnSpc>
                <a:spcPct val="110000"/>
              </a:lnSpc>
            </a:pPr>
            <a:endParaRPr lang="en-US" altLang="ko-KR" sz="2000" b="1" dirty="0" smtClean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키보드로 </a:t>
            </a:r>
            <a:r>
              <a:rPr lang="ko-KR" altLang="en-US" sz="2000" b="1" dirty="0"/>
              <a:t>거북이를 조종해서 그림 </a:t>
            </a:r>
            <a:r>
              <a:rPr lang="ko-KR" altLang="en-US" sz="2000" b="1" dirty="0" smtClean="0"/>
              <a:t>그리기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마우스로 거북이를 조종해서 그림 그리기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27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자주 사용하는 거북이 그래픽 명령어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98994" y="1355147"/>
            <a:ext cx="8112973" cy="34564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자주 </a:t>
            </a:r>
            <a:r>
              <a:rPr lang="ko-KR" altLang="en-US" dirty="0" smtClean="0"/>
              <a:t>사용하는 거북이 </a:t>
            </a:r>
            <a:r>
              <a:rPr lang="ko-KR" altLang="en-US" dirty="0"/>
              <a:t>그래픽 명령어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553974"/>
              </p:ext>
            </p:extLst>
          </p:nvPr>
        </p:nvGraphicFramePr>
        <p:xfrm>
          <a:off x="712331" y="1879384"/>
          <a:ext cx="8122587" cy="431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2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7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 예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pos</a:t>
                      </a:r>
                      <a:r>
                        <a:rPr lang="en-US" altLang="ko-KR" sz="1100" dirty="0" smtClean="0"/>
                        <a:t>( ) / position(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거북이의 현재 위치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좌표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를 구합니다</a:t>
                      </a:r>
                      <a:r>
                        <a:rPr lang="en-US" altLang="ko-KR" sz="1100" dirty="0" smtClean="0"/>
                        <a:t/>
                      </a:r>
                      <a:br>
                        <a:rPr lang="en-US" altLang="ko-KR" sz="1100" dirty="0" smtClean="0"/>
                      </a:br>
                      <a:r>
                        <a:rPr lang="en-US" altLang="ko-KR" sz="1100" dirty="0" smtClean="0"/>
                        <a:t>(x, y </a:t>
                      </a:r>
                      <a:r>
                        <a:rPr lang="ko-KR" altLang="en-US" sz="1100" dirty="0" smtClean="0"/>
                        <a:t>둘 다</a:t>
                      </a:r>
                      <a:r>
                        <a:rPr lang="en-US" altLang="ko-KR" sz="1100" dirty="0" smtClean="0"/>
                        <a:t>).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t.pos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232">
                <a:tc>
                  <a:txBody>
                    <a:bodyPr/>
                    <a:lstStyle/>
                    <a:p>
                      <a:r>
                        <a:rPr lang="en-US" altLang="ko-KR" sz="1100" dirty="0" err="1" smtClean="0"/>
                        <a:t>xcor</a:t>
                      </a:r>
                      <a:r>
                        <a:rPr lang="en-US" altLang="ko-KR" sz="1100" dirty="0" smtClean="0"/>
                        <a:t>( ), </a:t>
                      </a:r>
                      <a:r>
                        <a:rPr lang="en-US" altLang="ko-KR" sz="1100" dirty="0" err="1" smtClean="0"/>
                        <a:t>ycor</a:t>
                      </a:r>
                      <a:r>
                        <a:rPr lang="en-US" altLang="ko-KR" sz="1100" dirty="0" smtClean="0"/>
                        <a:t>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거북이의 </a:t>
                      </a:r>
                      <a:r>
                        <a:rPr lang="en-US" altLang="ko-KR" sz="1100" dirty="0" smtClean="0"/>
                        <a:t>x </a:t>
                      </a:r>
                      <a:r>
                        <a:rPr lang="ko-KR" altLang="en-US" sz="1100" dirty="0" smtClean="0"/>
                        <a:t>좌표나 </a:t>
                      </a:r>
                      <a:r>
                        <a:rPr lang="en-US" altLang="ko-KR" sz="1100" dirty="0" smtClean="0"/>
                        <a:t>y </a:t>
                      </a:r>
                      <a:r>
                        <a:rPr lang="ko-KR" altLang="en-US" sz="1100" dirty="0" smtClean="0"/>
                        <a:t>좌표를 구합니다</a:t>
                      </a:r>
                      <a:r>
                        <a:rPr lang="en-US" altLang="ko-KR" sz="1100" dirty="0" smtClean="0"/>
                        <a:t/>
                      </a:r>
                      <a:br>
                        <a:rPr lang="en-US" altLang="ko-KR" sz="1100" dirty="0" smtClean="0"/>
                      </a:br>
                      <a:r>
                        <a:rPr lang="en-US" altLang="ko-KR" sz="1100" dirty="0" smtClean="0"/>
                        <a:t>(x, y </a:t>
                      </a:r>
                      <a:r>
                        <a:rPr lang="ko-KR" altLang="en-US" sz="1100" dirty="0" smtClean="0"/>
                        <a:t>중 하나만</a:t>
                      </a:r>
                      <a:r>
                        <a:rPr lang="en-US" altLang="ko-KR" sz="1100" dirty="0" smtClean="0"/>
                        <a:t>).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a =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t.ycor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거북이의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y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좌표를 구해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a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에 저장합니다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goto</a:t>
                      </a:r>
                      <a:r>
                        <a:rPr lang="en-US" altLang="ko-KR" sz="1100" dirty="0" smtClean="0"/>
                        <a:t>(x, y),</a:t>
                      </a:r>
                      <a:br>
                        <a:rPr lang="en-US" altLang="ko-KR" sz="1100" dirty="0" smtClean="0"/>
                      </a:br>
                      <a:r>
                        <a:rPr lang="en-US" altLang="ko-KR" sz="1100" dirty="0" err="1" smtClean="0"/>
                        <a:t>setpos</a:t>
                      </a:r>
                      <a:r>
                        <a:rPr lang="en-US" altLang="ko-KR" sz="1100" dirty="0" smtClean="0"/>
                        <a:t>(x, y)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거북이를 특정 위치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좌표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로 보냅니다</a:t>
                      </a:r>
                      <a:r>
                        <a:rPr lang="en-US" altLang="ko-KR" sz="1100" dirty="0" smtClean="0"/>
                        <a:t/>
                      </a:r>
                      <a:br>
                        <a:rPr lang="en-US" altLang="ko-KR" sz="1100" dirty="0" smtClean="0"/>
                      </a:br>
                      <a:r>
                        <a:rPr lang="en-US" altLang="ko-KR" sz="1100" dirty="0" smtClean="0"/>
                        <a:t>(x, y </a:t>
                      </a:r>
                      <a:r>
                        <a:rPr lang="ko-KR" altLang="en-US" sz="1100" dirty="0" smtClean="0"/>
                        <a:t>둘 다</a:t>
                      </a:r>
                      <a:r>
                        <a:rPr lang="en-US" altLang="ko-KR" sz="1100" dirty="0" smtClean="0"/>
                        <a:t>).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t.goto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(100,50)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setx</a:t>
                      </a:r>
                      <a:r>
                        <a:rPr lang="en-US" altLang="ko-KR" sz="1100" dirty="0" smtClean="0"/>
                        <a:t>(x), </a:t>
                      </a:r>
                      <a:r>
                        <a:rPr lang="en-US" altLang="ko-KR" sz="1100" dirty="0" err="1" smtClean="0"/>
                        <a:t>sety</a:t>
                      </a:r>
                      <a:r>
                        <a:rPr lang="en-US" altLang="ko-KR" sz="1100" dirty="0" smtClean="0"/>
                        <a:t>(y)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거북이의 </a:t>
                      </a:r>
                      <a:r>
                        <a:rPr lang="en-US" altLang="ko-KR" sz="1100" dirty="0" smtClean="0"/>
                        <a:t>x </a:t>
                      </a:r>
                      <a:r>
                        <a:rPr lang="ko-KR" altLang="en-US" sz="1100" dirty="0" smtClean="0"/>
                        <a:t>좌표나 </a:t>
                      </a:r>
                      <a:r>
                        <a:rPr lang="en-US" altLang="ko-KR" sz="1100" dirty="0" smtClean="0"/>
                        <a:t>y </a:t>
                      </a:r>
                      <a:r>
                        <a:rPr lang="ko-KR" altLang="en-US" sz="1100" dirty="0" smtClean="0"/>
                        <a:t>좌표를 지정한 위치로 이동합니다</a:t>
                      </a:r>
                      <a:r>
                        <a:rPr lang="en-US" altLang="ko-KR" sz="1100" dirty="0" smtClean="0"/>
                        <a:t>(x, y </a:t>
                      </a:r>
                      <a:r>
                        <a:rPr lang="ko-KR" altLang="en-US" sz="1100" dirty="0" smtClean="0"/>
                        <a:t>중 하나만</a:t>
                      </a:r>
                      <a:r>
                        <a:rPr lang="en-US" altLang="ko-KR" sz="1100" dirty="0" smtClean="0"/>
                        <a:t>).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t.sety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(50)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거북이의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y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좌표를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50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만큼 이동합니다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. x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좌표는 그대로 둡니다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2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distance(x, y)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현재 거북이가 있는 위치에서 특정 위치까지의 거리를 구합니다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d =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t.distance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(100,100)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현재 위치에서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(100, 100)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까지의 거리를 구해서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d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에 저장합니다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2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heading(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거북이가 현재 바라보는 각도를 구합니다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ang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t.heading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towards(x, y)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현재 거북이가 있는 위치에서 특정 위치까지 바라보는 각도를 구합니다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ang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t.towards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(10,10)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현재 위치에서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(10, 10)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까지 가는 데 필요한 각도를 구해 </a:t>
                      </a:r>
                      <a:r>
                        <a:rPr lang="en-US" altLang="ko-KR" sz="1100" dirty="0" err="1" smtClean="0">
                          <a:solidFill>
                            <a:srgbClr val="953D46"/>
                          </a:solidFill>
                        </a:rPr>
                        <a:t>ang</a:t>
                      </a:r>
                      <a:endParaRPr lang="en-US" altLang="ko-KR" sz="1100" dirty="0" smtClean="0">
                        <a:solidFill>
                          <a:srgbClr val="953D46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에 저장합니다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setheading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각도</a:t>
                      </a:r>
                      <a:r>
                        <a:rPr lang="en-US" altLang="ko-KR" sz="1100" dirty="0" smtClean="0"/>
                        <a:t>)/</a:t>
                      </a:r>
                    </a:p>
                    <a:p>
                      <a:pPr latinLnBrk="1"/>
                      <a:r>
                        <a:rPr lang="en-US" altLang="ko-KR" sz="1100" dirty="0" err="1" smtClean="0"/>
                        <a:t>seth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각도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거북이가 바라보는 방향을 바꿉니다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t.setheading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(90)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거북이가 화면 위쪽을 바라봅니다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※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거북이가 오른쪽을 바라볼 때의 각도가 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이며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100" dirty="0" smtClean="0">
                          <a:solidFill>
                            <a:schemeClr val="tx1"/>
                          </a:solidFill>
                        </a:rPr>
                        <a:t>시계 반대 방향으로 돌면서 각도가 커집니다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4272"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home(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거북이의 위치와 방향을 처음 상태로 돌립니다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t.home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()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거북이가 화면 가운데인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(0, 0)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에서 오른쪽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(0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도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)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을 바라봅니다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45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자주 사용하는 거북이 그래픽 명령어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98994" y="1355147"/>
            <a:ext cx="8112973" cy="34564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자주 </a:t>
            </a:r>
            <a:r>
              <a:rPr lang="ko-KR" altLang="en-US" dirty="0" smtClean="0"/>
              <a:t>사용하는 거북이 </a:t>
            </a:r>
            <a:r>
              <a:rPr lang="ko-KR" altLang="en-US" dirty="0"/>
              <a:t>그래픽 명령어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711983"/>
              </p:ext>
            </p:extLst>
          </p:nvPr>
        </p:nvGraphicFramePr>
        <p:xfrm>
          <a:off x="712331" y="1842882"/>
          <a:ext cx="8122587" cy="4696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7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0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 예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onkeypress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함수</a:t>
                      </a:r>
                      <a:r>
                        <a:rPr lang="en-US" altLang="ko-KR" sz="1100" dirty="0" smtClean="0"/>
                        <a:t>,</a:t>
                      </a:r>
                    </a:p>
                    <a:p>
                      <a:pPr latinLnBrk="1"/>
                      <a:r>
                        <a:rPr lang="en-US" altLang="ko-KR" sz="1100" dirty="0" smtClean="0"/>
                        <a:t>“</a:t>
                      </a:r>
                      <a:r>
                        <a:rPr lang="ko-KR" altLang="en-US" sz="1100" dirty="0" smtClean="0"/>
                        <a:t>키 이름”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키보드를 눌렀을 때 실행할 함수를 정합니다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rgbClr val="FFC000"/>
                          </a:solidFill>
                        </a:rPr>
                        <a:t>def</a:t>
                      </a:r>
                      <a:r>
                        <a:rPr lang="en-US" altLang="ko-KR" sz="1100" dirty="0" smtClean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rgbClr val="0070C0"/>
                          </a:solidFill>
                        </a:rPr>
                        <a:t>f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():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t.forward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t.onkeypress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(f, </a:t>
                      </a:r>
                      <a:r>
                        <a:rPr lang="en-US" altLang="ko-KR" sz="1100" dirty="0" smtClean="0">
                          <a:solidFill>
                            <a:srgbClr val="78AA28"/>
                          </a:solidFill>
                        </a:rPr>
                        <a:t>"Up"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위쪽 방향키 ↑ 를 누르면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f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함수를 호출합니다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(f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함수는 거북이를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10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만큼 앞으로 이동시킵니다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).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onscreenclick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함</a:t>
                      </a:r>
                    </a:p>
                    <a:p>
                      <a:pPr latinLnBrk="1"/>
                      <a:r>
                        <a:rPr lang="ko-KR" altLang="en-US" sz="1100" dirty="0" smtClean="0"/>
                        <a:t>수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마우스 버튼을 눌렀을 때 실행할 함수를 정합니다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t.onscreenclick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t.goto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마우스 버튼을 누르면 앞에서 정의한 </a:t>
                      </a:r>
                      <a:r>
                        <a:rPr lang="en-US" altLang="ko-KR" sz="1100" dirty="0" err="1" smtClean="0">
                          <a:solidFill>
                            <a:srgbClr val="953D46"/>
                          </a:solidFill>
                        </a:rPr>
                        <a:t>goto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함수를 호출합니다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rgbClr val="953D46"/>
                          </a:solidFill>
                        </a:rPr>
                        <a:t>goto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함수는 거북이를 마우스 버튼을 누른 위치로 이동시킵니다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).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5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ontimer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함수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시간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일정한 시간이 지난 뒤 실행할 함수를 정합니다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rgbClr val="FFC000"/>
                          </a:solidFill>
                        </a:rPr>
                        <a:t>def</a:t>
                      </a:r>
                      <a:r>
                        <a:rPr lang="en-US" altLang="ko-KR" sz="1100" dirty="0" smtClean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ko-KR" sz="1100" dirty="0" smtClean="0">
                          <a:solidFill>
                            <a:srgbClr val="0070C0"/>
                          </a:solidFill>
                        </a:rPr>
                        <a:t>f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():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       </a:t>
                      </a: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t.forward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(10)</a:t>
                      </a:r>
                    </a:p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t.ontimer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(f, 1000)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1000</a:t>
                      </a:r>
                      <a:r>
                        <a:rPr lang="ko-KR" altLang="en-US" sz="1100" dirty="0" err="1" smtClean="0">
                          <a:solidFill>
                            <a:srgbClr val="953D46"/>
                          </a:solidFill>
                        </a:rPr>
                        <a:t>밀리초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(1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초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)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후에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f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함수를 호출합니다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(f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함수는 거북이를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10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만큼 앞으로 이동시킵니다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.)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2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listen(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사용자 입력이 잘 처리되도록 거북이 그래픽 창에 포커스를 줍니다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t.listen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24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title(“</a:t>
                      </a:r>
                      <a:r>
                        <a:rPr lang="ko-KR" altLang="en-US" sz="1100" dirty="0" smtClean="0"/>
                        <a:t>창 이름”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거북이 그래픽 창의 이름을 지정합니다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t.title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100" dirty="0" smtClean="0">
                          <a:solidFill>
                            <a:srgbClr val="78AA28"/>
                          </a:solidFill>
                        </a:rPr>
                        <a:t>"welcome"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거북이 그래픽 창의 이름이 </a:t>
                      </a:r>
                      <a:r>
                        <a:rPr lang="en-US" altLang="ko-KR" sz="1100" dirty="0" err="1" smtClean="0">
                          <a:solidFill>
                            <a:srgbClr val="953D46"/>
                          </a:solidFill>
                        </a:rPr>
                        <a:t>Untitle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에서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welcome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으로 바뀝니다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139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write(“</a:t>
                      </a:r>
                      <a:r>
                        <a:rPr lang="ko-KR" altLang="en-US" sz="1100" dirty="0" smtClean="0"/>
                        <a:t>문자열”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현재 거북이 위치에 문자를 출력합니다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err="1" smtClean="0"/>
                        <a:t>t.write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en-US" altLang="ko-KR" sz="1100" dirty="0" smtClean="0">
                          <a:solidFill>
                            <a:srgbClr val="78AA28"/>
                          </a:solidFill>
                        </a:rPr>
                        <a:t>"Hello"</a:t>
                      </a:r>
                      <a:r>
                        <a:rPr lang="en-US" altLang="ko-KR" sz="1100" dirty="0" smtClean="0"/>
                        <a:t>)</a:t>
                      </a:r>
                    </a:p>
                    <a:p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현재 거북이 위치에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Hello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를 출력합니다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.</a:t>
                      </a:r>
                    </a:p>
                    <a:p>
                      <a:r>
                        <a:rPr lang="en-US" altLang="ko-KR" sz="1100" dirty="0" err="1" smtClean="0"/>
                        <a:t>t.write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en-US" altLang="ko-KR" sz="1100" dirty="0" smtClean="0">
                          <a:solidFill>
                            <a:srgbClr val="78AA28"/>
                          </a:solidFill>
                        </a:rPr>
                        <a:t>"Hello"</a:t>
                      </a:r>
                      <a:r>
                        <a:rPr lang="en-US" altLang="ko-KR" sz="1100" dirty="0" smtClean="0"/>
                        <a:t>, False, </a:t>
                      </a:r>
                      <a:r>
                        <a:rPr lang="en-US" altLang="ko-KR" sz="1100" dirty="0" smtClean="0">
                          <a:solidFill>
                            <a:srgbClr val="78AA28"/>
                          </a:solidFill>
                        </a:rPr>
                        <a:t>"center"</a:t>
                      </a:r>
                      <a:r>
                        <a:rPr lang="en-US" altLang="ko-KR" sz="1100" dirty="0" smtClean="0"/>
                        <a:t>, (</a:t>
                      </a:r>
                      <a:r>
                        <a:rPr lang="en-US" altLang="ko-KR" sz="1100" dirty="0" smtClean="0">
                          <a:solidFill>
                            <a:srgbClr val="78AA28"/>
                          </a:solidFill>
                        </a:rPr>
                        <a:t>""</a:t>
                      </a:r>
                      <a:r>
                        <a:rPr lang="en-US" altLang="ko-KR" sz="1100" dirty="0" smtClean="0"/>
                        <a:t>, 20))</a:t>
                      </a:r>
                    </a:p>
                    <a:p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현재 거북이 위치에 가운데 정렬로 크기가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20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인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Hello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를 출력합니다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(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이 문장 전체를 구문처럼 통째로 기억하는 정도로만 알고 넘어가도 괜찮습니다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).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44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자주 사용하는 거북이 그래픽 명령어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98994" y="1355147"/>
            <a:ext cx="8112973" cy="345643"/>
          </a:xfrm>
        </p:spPr>
        <p:txBody>
          <a:bodyPr>
            <a:noAutofit/>
          </a:bodyPr>
          <a:lstStyle/>
          <a:p>
            <a:r>
              <a:rPr lang="ko-KR" altLang="en-US" dirty="0"/>
              <a:t>태극 모양을 그리는 프로그램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98994" y="1851651"/>
            <a:ext cx="8220710" cy="4500937"/>
            <a:chOff x="498994" y="1851651"/>
            <a:chExt cx="8220710" cy="4500937"/>
          </a:xfrm>
        </p:grpSpPr>
        <p:sp>
          <p:nvSpPr>
            <p:cNvPr id="7" name="내용 개체 틀 3"/>
            <p:cNvSpPr txBox="1">
              <a:spLocks/>
            </p:cNvSpPr>
            <p:nvPr/>
          </p:nvSpPr>
          <p:spPr>
            <a:xfrm>
              <a:off x="498994" y="1851651"/>
              <a:ext cx="4133261" cy="40181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altLang="ko-KR" dirty="0" smtClean="0">
                  <a:solidFill>
                    <a:srgbClr val="FFC000"/>
                  </a:solidFill>
                </a:rPr>
                <a:t>import</a:t>
              </a:r>
              <a:r>
                <a:rPr lang="fr-FR" altLang="ko-KR" dirty="0" smtClean="0"/>
                <a:t> </a:t>
              </a:r>
              <a:r>
                <a:rPr lang="fr-FR" altLang="ko-KR" dirty="0"/>
                <a:t>turtle </a:t>
              </a:r>
              <a:r>
                <a:rPr lang="fr-FR" altLang="ko-KR" dirty="0">
                  <a:solidFill>
                    <a:srgbClr val="FFC000"/>
                  </a:solidFill>
                </a:rPr>
                <a:t>as</a:t>
              </a:r>
              <a:r>
                <a:rPr lang="fr-FR" altLang="ko-KR" dirty="0"/>
                <a:t> </a:t>
              </a:r>
              <a:r>
                <a:rPr lang="fr-FR" altLang="ko-KR" dirty="0" smtClean="0"/>
                <a:t>t</a:t>
              </a:r>
              <a:br>
                <a:rPr lang="fr-FR" altLang="ko-KR" dirty="0" smtClean="0"/>
              </a:br>
              <a:r>
                <a:rPr lang="fr-FR" altLang="ko-KR" dirty="0" smtClean="0"/>
                <a:t/>
              </a:r>
              <a:br>
                <a:rPr lang="fr-FR" altLang="ko-KR" dirty="0" smtClean="0"/>
              </a:br>
              <a:r>
                <a:rPr lang="en-US" altLang="ko-KR" dirty="0" err="1" smtClean="0"/>
                <a:t>t.bgcolor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"black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err="1" smtClean="0"/>
                <a:t>t.speed</a:t>
              </a:r>
              <a:r>
                <a:rPr lang="en-US" altLang="ko-KR" dirty="0" smtClean="0"/>
                <a:t>(0)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FFC000"/>
                  </a:solidFill>
                </a:rPr>
                <a:t>for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x </a:t>
              </a:r>
              <a:r>
                <a:rPr lang="en-US" altLang="ko-KR" dirty="0">
                  <a:solidFill>
                    <a:srgbClr val="FFC000"/>
                  </a:solidFill>
                </a:rPr>
                <a:t>in</a:t>
              </a:r>
              <a:r>
                <a:rPr lang="en-US" altLang="ko-KR" dirty="0"/>
                <a:t> </a:t>
              </a:r>
              <a:r>
                <a:rPr lang="en-US" altLang="ko-KR" dirty="0">
                  <a:solidFill>
                    <a:srgbClr val="7030A0"/>
                  </a:solidFill>
                </a:rPr>
                <a:t>range</a:t>
              </a:r>
              <a:r>
                <a:rPr lang="en-US" altLang="ko-KR" dirty="0"/>
                <a:t>(200</a:t>
              </a:r>
              <a:r>
                <a:rPr lang="en-US" altLang="ko-KR" dirty="0" smtClean="0"/>
                <a:t>):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if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x % 3 == 0</a:t>
              </a:r>
              <a:r>
                <a:rPr lang="en-US" altLang="ko-KR" dirty="0" smtClean="0"/>
                <a:t>:</a:t>
              </a:r>
              <a:br>
                <a:rPr lang="en-US" altLang="ko-KR" dirty="0" smtClean="0"/>
              </a:br>
              <a:r>
                <a:rPr lang="en-US" altLang="ko-KR" dirty="0" smtClean="0"/>
                <a:t>         </a:t>
              </a:r>
              <a:r>
                <a:rPr lang="en-US" altLang="ko-KR" dirty="0" err="1" smtClean="0"/>
                <a:t>t.color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"red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if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x % 3 == </a:t>
              </a:r>
              <a:r>
                <a:rPr lang="en-US" altLang="ko-KR" dirty="0" smtClean="0"/>
                <a:t>1:</a:t>
              </a:r>
              <a:br>
                <a:rPr lang="en-US" altLang="ko-KR" dirty="0" smtClean="0"/>
              </a:br>
              <a:r>
                <a:rPr lang="en-US" altLang="ko-KR" dirty="0" smtClean="0"/>
                <a:t>         </a:t>
              </a:r>
              <a:r>
                <a:rPr lang="en-US" altLang="ko-KR" dirty="0" err="1" smtClean="0"/>
                <a:t>t.color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"yellow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if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x % 3 == 2</a:t>
              </a:r>
              <a:r>
                <a:rPr lang="en-US" altLang="ko-KR" dirty="0" smtClean="0"/>
                <a:t>:</a:t>
              </a:r>
              <a:br>
                <a:rPr lang="en-US" altLang="ko-KR" dirty="0" smtClean="0"/>
              </a:br>
              <a:r>
                <a:rPr lang="en-US" altLang="ko-KR" dirty="0" smtClean="0"/>
                <a:t>         </a:t>
              </a:r>
              <a:r>
                <a:rPr lang="en-US" altLang="ko-KR" dirty="0" err="1" smtClean="0"/>
                <a:t>t.color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"blue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err="1" smtClean="0"/>
                <a:t>t.forward</a:t>
              </a:r>
              <a:r>
                <a:rPr lang="en-US" altLang="ko-KR" dirty="0" smtClean="0"/>
                <a:t>(x </a:t>
              </a:r>
              <a:r>
                <a:rPr lang="en-US" altLang="ko-KR" dirty="0"/>
                <a:t>* </a:t>
              </a:r>
              <a:r>
                <a:rPr lang="en-US" altLang="ko-KR" dirty="0" smtClean="0"/>
                <a:t>2)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err="1" smtClean="0"/>
                <a:t>t.left</a:t>
              </a:r>
              <a:r>
                <a:rPr lang="en-US" altLang="ko-KR" dirty="0" smtClean="0"/>
                <a:t>(119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9" name="내용 개체 틀 3"/>
            <p:cNvSpPr txBox="1">
              <a:spLocks/>
            </p:cNvSpPr>
            <p:nvPr/>
          </p:nvSpPr>
          <p:spPr>
            <a:xfrm>
              <a:off x="3535074" y="2334467"/>
              <a:ext cx="5184630" cy="40181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700" dirty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배경색을 검은색으로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지정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거북이 속도를 가장 빠르게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지정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>
                  <a:solidFill>
                    <a:srgbClr val="953D46"/>
                  </a:solidFill>
                </a:rPr>
                <a:t># for </a:t>
              </a:r>
              <a:r>
                <a:rPr lang="ko-KR" altLang="en-US" sz="1700" dirty="0">
                  <a:solidFill>
                    <a:srgbClr val="953D46"/>
                  </a:solidFill>
                </a:rPr>
                <a:t>반복 블록을 </a:t>
              </a:r>
              <a:r>
                <a:rPr lang="en-US" altLang="ko-KR" sz="1700" dirty="0">
                  <a:solidFill>
                    <a:srgbClr val="953D46"/>
                  </a:solidFill>
                </a:rPr>
                <a:t>200</a:t>
              </a:r>
              <a:r>
                <a:rPr lang="ko-KR" altLang="en-US" sz="1700" dirty="0">
                  <a:solidFill>
                    <a:srgbClr val="953D46"/>
                  </a:solidFill>
                </a:rPr>
                <a:t>번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실행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번갈아 가면서 선 색을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바꿈</a:t>
              </a:r>
              <a:endParaRPr lang="en-US" altLang="ko-KR" sz="1700" dirty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endParaRPr lang="en-US" altLang="ko-KR" sz="1700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endParaRPr lang="en-US" altLang="ko-KR" sz="1700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endParaRPr lang="en-US" altLang="ko-KR" sz="1700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r>
                <a:rPr lang="en-US" altLang="ko-KR" sz="400" dirty="0">
                  <a:solidFill>
                    <a:srgbClr val="953D46"/>
                  </a:solidFill>
                </a:rPr>
                <a:t> </a:t>
              </a:r>
              <a:r>
                <a:rPr lang="en-US" altLang="ko-KR" sz="400" dirty="0" smtClean="0">
                  <a:solidFill>
                    <a:srgbClr val="953D46"/>
                  </a:solidFill>
                </a:rPr>
                <a:t>  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>
                  <a:solidFill>
                    <a:srgbClr val="953D46"/>
                  </a:solidFill>
                </a:rPr>
                <a:t># x*2</a:t>
              </a:r>
              <a:r>
                <a:rPr lang="ko-KR" altLang="en-US" sz="1700" dirty="0">
                  <a:solidFill>
                    <a:srgbClr val="953D46"/>
                  </a:solidFill>
                </a:rPr>
                <a:t>만큼 앞으로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이동</a:t>
              </a:r>
              <a:r>
                <a:rPr lang="en-US" altLang="ko-KR" sz="1600" dirty="0" smtClean="0">
                  <a:solidFill>
                    <a:srgbClr val="953D46"/>
                  </a:solidFill>
                </a:rPr>
                <a:t>(</a:t>
              </a:r>
              <a:r>
                <a:rPr lang="ko-KR" altLang="en-US" sz="1600" dirty="0">
                  <a:solidFill>
                    <a:srgbClr val="953D46"/>
                  </a:solidFill>
                </a:rPr>
                <a:t>반복하면서 선이 점점 </a:t>
              </a:r>
              <a:r>
                <a:rPr lang="ko-KR" altLang="en-US" sz="1600" dirty="0" smtClean="0">
                  <a:solidFill>
                    <a:srgbClr val="953D46"/>
                  </a:solidFill>
                </a:rPr>
                <a:t>길어짐</a:t>
              </a:r>
              <a:r>
                <a:rPr lang="en-US" altLang="ko-KR" sz="1600" dirty="0" smtClean="0">
                  <a:solidFill>
                    <a:srgbClr val="953D46"/>
                  </a:solidFill>
                </a:rPr>
                <a:t>)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거북이를 </a:t>
              </a:r>
              <a:r>
                <a:rPr lang="en-US" altLang="ko-KR" sz="1700" dirty="0">
                  <a:solidFill>
                    <a:srgbClr val="953D46"/>
                  </a:solidFill>
                </a:rPr>
                <a:t>119</a:t>
              </a:r>
              <a:r>
                <a:rPr lang="ko-KR" altLang="en-US" sz="1700" dirty="0">
                  <a:solidFill>
                    <a:srgbClr val="953D46"/>
                  </a:solidFill>
                </a:rPr>
                <a:t>도 왼쪽으로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회전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>.</a:t>
              </a:r>
              <a:endParaRPr lang="ko-KR" altLang="en-US" sz="1700" dirty="0">
                <a:solidFill>
                  <a:srgbClr val="953D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747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자주 사용하는 거북이 그래픽 명령어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98994" y="1355147"/>
            <a:ext cx="8112973" cy="345643"/>
          </a:xfrm>
        </p:spPr>
        <p:txBody>
          <a:bodyPr>
            <a:noAutofit/>
          </a:bodyPr>
          <a:lstStyle/>
          <a:p>
            <a:r>
              <a:rPr lang="ko-KR" altLang="en-US" dirty="0"/>
              <a:t>태극 모양을 그리는 프로그램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8" y="1846078"/>
            <a:ext cx="5012227" cy="438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7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자주 사용하는 거북이 그래픽 명령어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498994" y="1355147"/>
            <a:ext cx="8112973" cy="345643"/>
          </a:xfrm>
        </p:spPr>
        <p:txBody>
          <a:bodyPr>
            <a:noAutofit/>
          </a:bodyPr>
          <a:lstStyle/>
          <a:p>
            <a:r>
              <a:rPr lang="ko-KR" altLang="en-US" dirty="0"/>
              <a:t>나머지 연산자</a:t>
            </a:r>
            <a:r>
              <a:rPr lang="en-US" altLang="ko-KR" dirty="0"/>
              <a:t>(%)</a:t>
            </a:r>
            <a:r>
              <a:rPr lang="ko-KR" altLang="en-US" dirty="0" smtClean="0"/>
              <a:t>를 사용하여 색을 반복하는 </a:t>
            </a:r>
            <a:r>
              <a:rPr lang="ko-KR" altLang="en-US" dirty="0"/>
              <a:t>원리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906758"/>
              </p:ext>
            </p:extLst>
          </p:nvPr>
        </p:nvGraphicFramePr>
        <p:xfrm>
          <a:off x="1000366" y="2003753"/>
          <a:ext cx="685006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66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2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 % 3</a:t>
                      </a:r>
                    </a:p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으로 나눈 나머지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</a:rPr>
                        <a:t>실행되는 문장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선 색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</a:rPr>
                        <a:t>t.color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("red")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</a:rPr>
                        <a:t>빨간색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1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</a:rPr>
                        <a:t>t.color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("yellow")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</a:rPr>
                        <a:t>노란색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2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</a:rPr>
                        <a:t>t.color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("blue")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</a:rPr>
                        <a:t>파란색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0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</a:rPr>
                        <a:t>t.color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("red")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</a:rPr>
                        <a:t>빨간색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1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</a:rPr>
                        <a:t>t.color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("yellow")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</a:rPr>
                        <a:t>노란색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5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2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n>
                            <a:noFill/>
                          </a:ln>
                        </a:rPr>
                        <a:t>t.color</a:t>
                      </a:r>
                      <a:r>
                        <a:rPr lang="en-US" altLang="ko-KR" sz="1400" dirty="0" smtClean="0">
                          <a:ln>
                            <a:noFill/>
                          </a:ln>
                        </a:rPr>
                        <a:t>("blue")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n>
                            <a:noFill/>
                          </a:ln>
                        </a:rPr>
                        <a:t>파란색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75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키보드로 거북이를 조종해서 그림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55685" y="1355148"/>
            <a:ext cx="2575223" cy="4964629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</a:t>
            </a:r>
            <a:r>
              <a:rPr lang="en-US" altLang="ko-KR" dirty="0"/>
              <a:t>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/>
              <a:t> </a:t>
            </a:r>
            <a:r>
              <a:rPr lang="en-US" altLang="ko-KR" dirty="0" err="1" smtClean="0">
                <a:solidFill>
                  <a:srgbClr val="0070C0"/>
                </a:solidFill>
              </a:rPr>
              <a:t>turn_right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t.setheading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(10)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/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turn_up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t.setheading</a:t>
            </a:r>
            <a:r>
              <a:rPr lang="en-US" altLang="ko-KR" dirty="0" smtClean="0"/>
              <a:t>(90)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(10)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/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turn_left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t.setheading</a:t>
            </a:r>
            <a:r>
              <a:rPr lang="en-US" altLang="ko-KR" dirty="0" smtClean="0"/>
              <a:t>(180)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(10)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/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turn_down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t.setheading</a:t>
            </a:r>
            <a:r>
              <a:rPr lang="en-US" altLang="ko-KR" dirty="0" smtClean="0"/>
              <a:t>(270)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(10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304646" y="1355148"/>
            <a:ext cx="3489457" cy="49646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오른쪽으로 이동하는 함수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en-US" altLang="ko-KR" dirty="0" err="1" smtClean="0">
                <a:solidFill>
                  <a:srgbClr val="953D46"/>
                </a:solidFill>
              </a:rPr>
              <a:t>t.seth</a:t>
            </a:r>
            <a:r>
              <a:rPr lang="en-US" altLang="ko-KR" dirty="0" smtClean="0">
                <a:solidFill>
                  <a:srgbClr val="953D46"/>
                </a:solidFill>
              </a:rPr>
              <a:t>(0)</a:t>
            </a:r>
            <a:r>
              <a:rPr lang="ko-KR" altLang="en-US" dirty="0" smtClean="0">
                <a:solidFill>
                  <a:srgbClr val="953D46"/>
                </a:solidFill>
              </a:rPr>
              <a:t>으로 입력해도 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en-US" altLang="ko-KR" dirty="0" err="1" smtClean="0">
                <a:solidFill>
                  <a:srgbClr val="953D46"/>
                </a:solidFill>
              </a:rPr>
              <a:t>t.fd</a:t>
            </a:r>
            <a:r>
              <a:rPr lang="en-US" altLang="ko-KR" dirty="0" smtClean="0">
                <a:solidFill>
                  <a:srgbClr val="953D46"/>
                </a:solidFill>
              </a:rPr>
              <a:t>(10)</a:t>
            </a:r>
            <a:r>
              <a:rPr lang="ko-KR" altLang="en-US" dirty="0" smtClean="0">
                <a:solidFill>
                  <a:srgbClr val="953D46"/>
                </a:solidFill>
              </a:rPr>
              <a:t>으로 입력해도 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위로 이동하는 함수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왼쪽으로 이동하는 함수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아래로 이동하는 함수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92533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키보드로 거북이를 조종해서 그림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130612" cy="357163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 smtClean="0"/>
              <a:t>def</a:t>
            </a:r>
            <a:r>
              <a:rPr lang="en-US" altLang="ko-KR" dirty="0" smtClean="0"/>
              <a:t> </a:t>
            </a:r>
            <a:r>
              <a:rPr lang="en-US" altLang="ko-KR" dirty="0"/>
              <a:t>blank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err="1" smtClean="0"/>
              <a:t>t.clear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t.shape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8AA28"/>
                </a:solidFill>
              </a:rPr>
              <a:t>"turtle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t.speed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err="1" smtClean="0"/>
              <a:t>t.onkeypress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turn_right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>
                <a:solidFill>
                  <a:srgbClr val="78AA28"/>
                </a:solidFill>
              </a:rPr>
              <a:t>Right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t.onkeypress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turn_up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>
                <a:solidFill>
                  <a:srgbClr val="78AA28"/>
                </a:solidFill>
              </a:rPr>
              <a:t>Up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t.onkeypress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turn_left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>
                <a:solidFill>
                  <a:srgbClr val="78AA28"/>
                </a:solidFill>
              </a:rPr>
              <a:t>Left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t.onkeypress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turn_down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>
                <a:solidFill>
                  <a:srgbClr val="78AA28"/>
                </a:solidFill>
              </a:rPr>
              <a:t>Down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t.onkeypress</a:t>
            </a:r>
            <a:r>
              <a:rPr lang="en-US" altLang="ko-KR" dirty="0" smtClean="0"/>
              <a:t>(blank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>
                <a:solidFill>
                  <a:srgbClr val="78AA28"/>
                </a:solidFill>
              </a:rPr>
              <a:t>Escape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t.listen</a:t>
            </a:r>
            <a:r>
              <a:rPr lang="en-US" altLang="ko-KR" dirty="0" smtClean="0"/>
              <a:t>()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226358" y="1360465"/>
            <a:ext cx="5011809" cy="3744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화면을 지우는 함수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 모양을 사용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 속도를 가장 빠르게 지정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→ </a:t>
            </a:r>
            <a:r>
              <a:rPr lang="ko-KR" altLang="en-US" dirty="0" smtClean="0">
                <a:solidFill>
                  <a:srgbClr val="953D46"/>
                </a:solidFill>
              </a:rPr>
              <a:t>를 누르면 </a:t>
            </a:r>
            <a:r>
              <a:rPr lang="en-US" altLang="ko-KR" dirty="0" err="1" smtClean="0">
                <a:solidFill>
                  <a:srgbClr val="953D46"/>
                </a:solidFill>
              </a:rPr>
              <a:t>turn_right</a:t>
            </a:r>
            <a:r>
              <a:rPr lang="en-US" altLang="ko-KR" dirty="0" smtClean="0">
                <a:solidFill>
                  <a:srgbClr val="953D46"/>
                </a:solidFill>
              </a:rPr>
              <a:t> </a:t>
            </a:r>
            <a:r>
              <a:rPr lang="ko-KR" altLang="en-US" dirty="0" smtClean="0">
                <a:solidFill>
                  <a:srgbClr val="953D46"/>
                </a:solidFill>
              </a:rPr>
              <a:t>함수를 실행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ESC </a:t>
            </a:r>
            <a:r>
              <a:rPr lang="ko-KR" altLang="en-US" dirty="0" smtClean="0">
                <a:solidFill>
                  <a:srgbClr val="953D46"/>
                </a:solidFill>
              </a:rPr>
              <a:t>를 누르면 </a:t>
            </a:r>
            <a:r>
              <a:rPr lang="en-US" altLang="ko-KR" dirty="0" smtClean="0">
                <a:solidFill>
                  <a:srgbClr val="953D46"/>
                </a:solidFill>
              </a:rPr>
              <a:t>blank </a:t>
            </a:r>
            <a:r>
              <a:rPr lang="ko-KR" altLang="en-US" dirty="0" smtClean="0">
                <a:solidFill>
                  <a:srgbClr val="953D46"/>
                </a:solidFill>
              </a:rPr>
              <a:t>함수를 실행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 그래픽 창이 키보드 입력을 받음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42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키보드로 거북이를 조종해서 그림 그리기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71" y="1412755"/>
            <a:ext cx="5069834" cy="4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5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키보드로 거북이를 조종해서 그림 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7932674" cy="5011810"/>
          </a:xfrm>
        </p:spPr>
        <p:txBody>
          <a:bodyPr/>
          <a:lstStyle/>
          <a:p>
            <a:r>
              <a:rPr lang="ko-KR" altLang="en-US" dirty="0"/>
              <a:t>실행하자마자 프로그램이 종료되었어요</a:t>
            </a:r>
            <a:r>
              <a:rPr lang="en-US" altLang="ko-KR" dirty="0" smtClean="0"/>
              <a:t>!</a:t>
            </a:r>
            <a:br>
              <a:rPr lang="en-US" altLang="ko-KR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IDLE </a:t>
            </a:r>
            <a:r>
              <a:rPr lang="ko-KR" altLang="en-US" sz="1600" dirty="0"/>
              <a:t>프로그램이 아닌 다른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개발 프로그램</a:t>
            </a:r>
            <a:r>
              <a:rPr lang="en-US" altLang="ko-KR" sz="1600" dirty="0"/>
              <a:t>(</a:t>
            </a:r>
            <a:r>
              <a:rPr lang="ko-KR" altLang="en-US" sz="1600" dirty="0"/>
              <a:t>예를 들어 </a:t>
            </a:r>
            <a:r>
              <a:rPr lang="ko-KR" altLang="en-US" sz="1600" dirty="0" err="1"/>
              <a:t>파이참</a:t>
            </a:r>
            <a:r>
              <a:rPr lang="en-US" altLang="ko-KR" sz="1600" dirty="0"/>
              <a:t>)</a:t>
            </a:r>
            <a:r>
              <a:rPr lang="ko-KR" altLang="en-US" sz="1600" dirty="0"/>
              <a:t>을 사용하고 </a:t>
            </a:r>
            <a:r>
              <a:rPr lang="ko-KR" altLang="en-US" sz="1600" dirty="0" smtClean="0"/>
              <a:t>있다면 실행하자마자 </a:t>
            </a:r>
            <a:r>
              <a:rPr lang="ko-KR" altLang="en-US" sz="1600" dirty="0"/>
              <a:t>결과 없이 바로 프로그램이 종료될 수 있습니다</a:t>
            </a:r>
            <a:r>
              <a:rPr lang="en-US" altLang="ko-KR" sz="1600" dirty="0"/>
              <a:t>. IDLE </a:t>
            </a:r>
            <a:r>
              <a:rPr lang="ko-KR" altLang="en-US" sz="1600" dirty="0"/>
              <a:t>프로그램을 </a:t>
            </a:r>
            <a:r>
              <a:rPr lang="ko-KR" altLang="en-US" sz="1600" dirty="0" smtClean="0"/>
              <a:t>사용하더라도 실행 </a:t>
            </a:r>
            <a:r>
              <a:rPr lang="ko-KR" altLang="en-US" sz="1600" dirty="0"/>
              <a:t>설정이 다르다면 같은 현상이 나타날 수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그럴 </a:t>
            </a:r>
            <a:r>
              <a:rPr lang="ko-KR" altLang="en-US" sz="1600" dirty="0"/>
              <a:t>때는 코드 제일 끝</a:t>
            </a:r>
            <a:r>
              <a:rPr lang="en-US" altLang="ko-KR" sz="1600" dirty="0"/>
              <a:t>(13B-walk.py</a:t>
            </a:r>
            <a:r>
              <a:rPr lang="ko-KR" altLang="en-US" sz="1600" dirty="0"/>
              <a:t>에서는 </a:t>
            </a:r>
            <a:r>
              <a:rPr lang="en-US" altLang="ko-KR" sz="1600" dirty="0" err="1"/>
              <a:t>t.listen</a:t>
            </a:r>
            <a:r>
              <a:rPr lang="en-US" altLang="ko-KR" sz="1600" dirty="0"/>
              <a:t>( ) </a:t>
            </a:r>
            <a:r>
              <a:rPr lang="ko-KR" altLang="en-US" sz="1600" dirty="0"/>
              <a:t>아래</a:t>
            </a:r>
            <a:r>
              <a:rPr lang="en-US" altLang="ko-KR" sz="1600" dirty="0"/>
              <a:t>)</a:t>
            </a:r>
            <a:r>
              <a:rPr lang="ko-KR" altLang="en-US" sz="1600" dirty="0"/>
              <a:t>에 다음 코드를 한 줄 추가한 </a:t>
            </a:r>
            <a:r>
              <a:rPr lang="ko-KR" altLang="en-US" sz="1600" dirty="0" smtClean="0"/>
              <a:t>다음 프로그램을 </a:t>
            </a:r>
            <a:r>
              <a:rPr lang="ko-KR" altLang="en-US" sz="1600" dirty="0"/>
              <a:t>실행해 보세요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/>
              <a:t>t.mainloop</a:t>
            </a:r>
            <a:r>
              <a:rPr lang="en-US" altLang="ko-KR" sz="1600" dirty="0" smtClean="0"/>
              <a:t>()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참고로 </a:t>
            </a:r>
            <a:r>
              <a:rPr lang="en-US" altLang="ko-KR" sz="1600" dirty="0" err="1"/>
              <a:t>t.mainloop</a:t>
            </a:r>
            <a:r>
              <a:rPr lang="en-US" altLang="ko-KR" sz="1600" dirty="0"/>
              <a:t> </a:t>
            </a:r>
            <a:r>
              <a:rPr lang="ko-KR" altLang="en-US" sz="1600" dirty="0"/>
              <a:t>함수는 사용자가 거북이 그래픽 창을 종료할 때까지 프로그램을 </a:t>
            </a:r>
            <a:r>
              <a:rPr lang="ko-KR" altLang="en-US" sz="1600" dirty="0" smtClean="0"/>
              <a:t>실행하면서 마우스나 </a:t>
            </a:r>
            <a:r>
              <a:rPr lang="ko-KR" altLang="en-US" sz="1600" dirty="0"/>
              <a:t>키보드 입력을 계속 처리하도록 하는 함수입니다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98882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대화형 셸이 뭔가요</a:t>
            </a:r>
            <a:r>
              <a:rPr lang="en-US" altLang="ko-KR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실수로 등호</a:t>
            </a:r>
            <a:r>
              <a:rPr lang="en-US" altLang="ko-KR" dirty="0" smtClean="0"/>
              <a:t>(=)</a:t>
            </a:r>
            <a:r>
              <a:rPr lang="ko-KR" altLang="en-US" dirty="0" smtClean="0"/>
              <a:t>를 포함하여 </a:t>
            </a:r>
            <a:r>
              <a:rPr lang="en-US" altLang="ko-KR" dirty="0" smtClean="0"/>
              <a:t>13+2-5=</a:t>
            </a:r>
            <a:r>
              <a:rPr lang="ko-KR" altLang="en-US" dirty="0" smtClean="0"/>
              <a:t>으로 입력하면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SyntaxError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invalidsyntax</a:t>
            </a:r>
            <a:r>
              <a:rPr lang="ko-KR" altLang="en-US" dirty="0" smtClean="0"/>
              <a:t>라는 에러메시지가 나타남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93" y="2331976"/>
            <a:ext cx="7505700" cy="398780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98892" y="3313786"/>
            <a:ext cx="2620967" cy="51846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69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마우스로 거북이를 조종해서 그림 그리기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130612" cy="3571635"/>
          </a:xfrm>
        </p:spPr>
        <p:txBody>
          <a:bodyPr/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</a:t>
            </a:r>
            <a:r>
              <a:rPr lang="en-US" altLang="ko-KR" dirty="0"/>
              <a:t>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t.speed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err="1" smtClean="0"/>
              <a:t>t.pensize</a:t>
            </a:r>
            <a:r>
              <a:rPr lang="en-US" altLang="ko-KR" dirty="0" smtClean="0"/>
              <a:t>(2)</a:t>
            </a:r>
            <a:br>
              <a:rPr lang="en-US" altLang="ko-KR" dirty="0" smtClean="0"/>
            </a:br>
            <a:r>
              <a:rPr lang="en-US" altLang="ko-KR" dirty="0" err="1" smtClean="0"/>
              <a:t>t.hideturtle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t.onscreenclick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t.goto</a:t>
            </a:r>
            <a:endParaRPr lang="en-US" altLang="ko-KR" dirty="0" smtClean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31825" y="1931219"/>
            <a:ext cx="5760700" cy="1728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거북이의 속도를 가장 빠르게 </a:t>
            </a:r>
            <a:r>
              <a:rPr lang="ko-KR" altLang="en-US" dirty="0" smtClean="0">
                <a:solidFill>
                  <a:srgbClr val="953D46"/>
                </a:solidFill>
              </a:rPr>
              <a:t>지정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펜 굵기를 </a:t>
            </a:r>
            <a:r>
              <a:rPr lang="en-US" altLang="ko-KR" dirty="0">
                <a:solidFill>
                  <a:srgbClr val="953D46"/>
                </a:solidFill>
              </a:rPr>
              <a:t>2</a:t>
            </a:r>
            <a:r>
              <a:rPr lang="ko-KR" altLang="en-US" dirty="0">
                <a:solidFill>
                  <a:srgbClr val="953D46"/>
                </a:solidFill>
              </a:rPr>
              <a:t>로 </a:t>
            </a:r>
            <a:r>
              <a:rPr lang="ko-KR" altLang="en-US" dirty="0" smtClean="0">
                <a:solidFill>
                  <a:srgbClr val="953D46"/>
                </a:solidFill>
              </a:rPr>
              <a:t>지정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거북이를 화면에서 </a:t>
            </a:r>
            <a:r>
              <a:rPr lang="ko-KR" altLang="en-US" dirty="0" smtClean="0">
                <a:solidFill>
                  <a:srgbClr val="953D46"/>
                </a:solidFill>
              </a:rPr>
              <a:t>숨김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마우스 버튼을 누르면 </a:t>
            </a:r>
            <a:r>
              <a:rPr lang="en-US" altLang="ko-KR" dirty="0" err="1">
                <a:solidFill>
                  <a:srgbClr val="953D46"/>
                </a:solidFill>
              </a:rPr>
              <a:t>t.goto</a:t>
            </a:r>
            <a:r>
              <a:rPr lang="en-US" altLang="ko-KR" dirty="0">
                <a:solidFill>
                  <a:srgbClr val="953D46"/>
                </a:solidFill>
              </a:rPr>
              <a:t> </a:t>
            </a:r>
            <a:r>
              <a:rPr lang="ko-KR" altLang="en-US" dirty="0">
                <a:solidFill>
                  <a:srgbClr val="953D46"/>
                </a:solidFill>
              </a:rPr>
              <a:t>함수를 </a:t>
            </a:r>
            <a:r>
              <a:rPr lang="ko-KR" altLang="en-US" dirty="0" smtClean="0">
                <a:solidFill>
                  <a:srgbClr val="953D46"/>
                </a:solidFill>
              </a:rPr>
              <a:t>호출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그 위치로 거북이가 움직이면서 선을 </a:t>
            </a:r>
            <a:r>
              <a:rPr lang="ko-KR" altLang="en-US" dirty="0" smtClean="0">
                <a:solidFill>
                  <a:srgbClr val="953D46"/>
                </a:solidFill>
              </a:rPr>
              <a:t>그림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06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마우스로 거북이를 조종해서 그림 그리기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64" y="1297541"/>
            <a:ext cx="5127441" cy="448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14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계산 맞히기 게임 만들기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8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계산 맞히기 게임 만들기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/>
              <a:t>계산 맞히기 게임이란</a:t>
            </a:r>
            <a:r>
              <a:rPr lang="en-US" altLang="ko-KR" sz="2000" b="1" dirty="0" smtClean="0"/>
              <a:t>?</a:t>
            </a:r>
          </a:p>
          <a:p>
            <a:pPr>
              <a:lnSpc>
                <a:spcPct val="110000"/>
              </a:lnSpc>
            </a:pPr>
            <a:endParaRPr lang="en-US" altLang="ko-KR" sz="2000" b="1" dirty="0"/>
          </a:p>
          <a:p>
            <a:pPr>
              <a:lnSpc>
                <a:spcPct val="110000"/>
              </a:lnSpc>
            </a:pPr>
            <a:r>
              <a:rPr lang="en-US" altLang="ko-KR" sz="2000" b="1" dirty="0" err="1"/>
              <a:t>eval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함수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프로젝트 구조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01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계산 맞히기 게임이란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컴퓨터는 </a:t>
            </a:r>
            <a:r>
              <a:rPr lang="en-US" altLang="ko-KR" dirty="0"/>
              <a:t>random </a:t>
            </a:r>
            <a:r>
              <a:rPr lang="ko-KR" altLang="en-US" dirty="0"/>
              <a:t>모듈을 이용해서 </a:t>
            </a:r>
            <a:r>
              <a:rPr lang="ko-KR" altLang="en-US" dirty="0" smtClean="0"/>
              <a:t>간단한 </a:t>
            </a:r>
            <a:r>
              <a:rPr lang="ko-KR" altLang="en-US" dirty="0"/>
              <a:t>덧셈</a:t>
            </a:r>
            <a:r>
              <a:rPr lang="en-US" altLang="ko-KR" dirty="0"/>
              <a:t>, </a:t>
            </a:r>
            <a:r>
              <a:rPr lang="ko-KR" altLang="en-US" dirty="0"/>
              <a:t>뺄셈</a:t>
            </a:r>
            <a:r>
              <a:rPr lang="en-US" altLang="ko-KR" dirty="0"/>
              <a:t>, </a:t>
            </a:r>
            <a:r>
              <a:rPr lang="ko-KR" altLang="en-US" dirty="0"/>
              <a:t>곱셈 문제를 임의로 만들어 </a:t>
            </a:r>
            <a:r>
              <a:rPr lang="ko-KR" altLang="en-US" dirty="0" smtClean="0"/>
              <a:t>보여줌</a:t>
            </a:r>
            <a:r>
              <a:rPr lang="en-US" altLang="ko-KR" dirty="0" smtClean="0"/>
              <a:t>. </a:t>
            </a:r>
            <a:r>
              <a:rPr lang="ko-KR" altLang="en-US" dirty="0"/>
              <a:t>사용자가 이 문제를 </a:t>
            </a:r>
            <a:r>
              <a:rPr lang="ko-KR" altLang="en-US" dirty="0" smtClean="0"/>
              <a:t>보고계산을 </a:t>
            </a:r>
            <a:r>
              <a:rPr lang="ko-KR" altLang="en-US" dirty="0"/>
              <a:t>해서 답을 입력하면</a:t>
            </a:r>
            <a:r>
              <a:rPr lang="en-US" altLang="ko-KR" dirty="0"/>
              <a:t>, </a:t>
            </a:r>
            <a:r>
              <a:rPr lang="ko-KR" altLang="en-US" dirty="0"/>
              <a:t>컴퓨터는 이 답이 정답인지 오답인지 계산해서 </a:t>
            </a:r>
            <a:r>
              <a:rPr lang="ko-KR" altLang="en-US" dirty="0" smtClean="0"/>
              <a:t>점수를 매김</a:t>
            </a:r>
            <a:r>
              <a:rPr lang="en-US" altLang="ko-KR" dirty="0" smtClean="0"/>
              <a:t>. </a:t>
            </a:r>
            <a:r>
              <a:rPr lang="ko-KR" altLang="en-US" dirty="0"/>
              <a:t>이 과정을 다섯 번 반복해서 전체 정답 수를 알려 주는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01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en-US" altLang="ko-KR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eval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eval</a:t>
            </a:r>
            <a:r>
              <a:rPr lang="en-US" altLang="ko-KR" dirty="0"/>
              <a:t> </a:t>
            </a:r>
            <a:r>
              <a:rPr lang="ko-KR" altLang="en-US" dirty="0"/>
              <a:t>함수의 괄호 안에 문자열로 된 수식을 넣으면</a:t>
            </a:r>
            <a:r>
              <a:rPr lang="en-US" altLang="ko-KR" dirty="0"/>
              <a:t>, </a:t>
            </a:r>
            <a:r>
              <a:rPr lang="en-US" altLang="ko-KR" dirty="0" err="1"/>
              <a:t>eval</a:t>
            </a:r>
            <a:r>
              <a:rPr lang="en-US" altLang="ko-KR" dirty="0"/>
              <a:t> </a:t>
            </a:r>
            <a:r>
              <a:rPr lang="ko-KR" altLang="en-US" dirty="0"/>
              <a:t>함수는 이 문자열을 </a:t>
            </a:r>
            <a:r>
              <a:rPr lang="ko-KR" altLang="en-US" dirty="0" smtClean="0"/>
              <a:t>수식으로 </a:t>
            </a:r>
            <a:r>
              <a:rPr lang="ko-KR" altLang="en-US" dirty="0"/>
              <a:t>처리해서 계산한 후</a:t>
            </a:r>
            <a:r>
              <a:rPr lang="en-US" altLang="ko-KR" dirty="0"/>
              <a:t>, </a:t>
            </a:r>
            <a:r>
              <a:rPr lang="ko-KR" altLang="en-US" dirty="0"/>
              <a:t>계산 값을 함수의 </a:t>
            </a:r>
            <a:r>
              <a:rPr lang="ko-KR" altLang="en-US" dirty="0" err="1"/>
              <a:t>결괏값으로</a:t>
            </a:r>
            <a:r>
              <a:rPr lang="ko-KR" altLang="en-US" dirty="0"/>
              <a:t> </a:t>
            </a:r>
            <a:r>
              <a:rPr lang="ko-KR" altLang="en-US" dirty="0" smtClean="0"/>
              <a:t>돌려줌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사용자가 </a:t>
            </a:r>
            <a:r>
              <a:rPr lang="ko-KR" altLang="en-US" dirty="0"/>
              <a:t>풀 문제를 만들어서 ‘문자열’로 보여 줘야 하고</a:t>
            </a:r>
            <a:r>
              <a:rPr lang="en-US" altLang="ko-KR" dirty="0"/>
              <a:t>, </a:t>
            </a:r>
            <a:r>
              <a:rPr lang="ko-KR" altLang="en-US" dirty="0"/>
              <a:t>또 사용자가 입력한 값이 </a:t>
            </a:r>
            <a:r>
              <a:rPr lang="ko-KR" altLang="en-US" dirty="0" smtClean="0"/>
              <a:t>맞는지 </a:t>
            </a:r>
            <a:r>
              <a:rPr lang="ko-KR" altLang="en-US" dirty="0"/>
              <a:t>틀렸는지 체크하려면 이 값을 ‘계산</a:t>
            </a:r>
            <a:r>
              <a:rPr lang="ko-KR" altLang="en-US" dirty="0" smtClean="0"/>
              <a:t>’해야 하는 프로젝트에서 문제의 </a:t>
            </a:r>
            <a:r>
              <a:rPr lang="ko-KR" altLang="en-US" dirty="0" err="1"/>
              <a:t>결괏값을</a:t>
            </a:r>
            <a:r>
              <a:rPr lang="ko-KR" altLang="en-US" dirty="0"/>
              <a:t> </a:t>
            </a:r>
            <a:r>
              <a:rPr lang="ko-KR" altLang="en-US" dirty="0" smtClean="0"/>
              <a:t>계산하기 </a:t>
            </a:r>
            <a:r>
              <a:rPr lang="ko-KR" altLang="en-US" dirty="0"/>
              <a:t>위해 </a:t>
            </a:r>
            <a:r>
              <a:rPr lang="en-US" altLang="ko-KR" dirty="0" err="1"/>
              <a:t>eval</a:t>
            </a:r>
            <a:r>
              <a:rPr lang="en-US" altLang="ko-KR" dirty="0"/>
              <a:t> </a:t>
            </a:r>
            <a:r>
              <a:rPr lang="ko-KR" altLang="en-US" dirty="0"/>
              <a:t>함수를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31153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프로젝트 구조</a:t>
            </a:r>
          </a:p>
          <a:p>
            <a:pPr lvl="1"/>
            <a:r>
              <a:rPr lang="ko-KR" altLang="en-US" dirty="0" smtClean="0"/>
              <a:t>사용자에게 제시할 계산 문제를 만드는 </a:t>
            </a:r>
            <a:r>
              <a:rPr lang="en-US" altLang="ko-KR" dirty="0" err="1" smtClean="0"/>
              <a:t>make_question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 함수는 </a:t>
            </a:r>
            <a:r>
              <a:rPr lang="en-US" altLang="ko-KR" dirty="0" err="1" smtClean="0"/>
              <a:t>random.randint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함수로 계산에 필요한 숫자를 두 개 만든 후 </a:t>
            </a:r>
            <a:r>
              <a:rPr lang="ko-KR" altLang="en-US" dirty="0" err="1" smtClean="0"/>
              <a:t>덧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셈</a:t>
            </a:r>
            <a:r>
              <a:rPr lang="en-US" altLang="ko-KR" dirty="0" smtClean="0"/>
              <a:t>(1), </a:t>
            </a:r>
            <a:r>
              <a:rPr lang="ko-KR" altLang="en-US" dirty="0" smtClean="0"/>
              <a:t>뺄셈</a:t>
            </a:r>
            <a:r>
              <a:rPr lang="en-US" altLang="ko-KR" dirty="0" smtClean="0"/>
              <a:t>(2), </a:t>
            </a:r>
            <a:r>
              <a:rPr lang="ko-KR" altLang="en-US" dirty="0" smtClean="0"/>
              <a:t>곱셈</a:t>
            </a:r>
            <a:r>
              <a:rPr lang="en-US" altLang="ko-KR" dirty="0" smtClean="0"/>
              <a:t>(3) </a:t>
            </a:r>
            <a:r>
              <a:rPr lang="ko-KR" altLang="en-US" dirty="0" smtClean="0"/>
              <a:t>중 하나를 골라 계산 문제를 완성함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 함수는 인자는 없지만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함수를 실행해서 만들어진 문제를 </a:t>
            </a:r>
            <a:r>
              <a:rPr lang="ko-KR" altLang="en-US" dirty="0" err="1" smtClean="0"/>
              <a:t>결괏값으로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돌려줌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메인 프로그램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실제로 </a:t>
            </a:r>
            <a:r>
              <a:rPr lang="ko-KR" altLang="en-US" dirty="0"/>
              <a:t>게임을 진행하는 부분으로 정답</a:t>
            </a:r>
            <a:r>
              <a:rPr lang="en-US" altLang="ko-KR" dirty="0"/>
              <a:t>/</a:t>
            </a:r>
            <a:r>
              <a:rPr lang="ko-KR" altLang="en-US" dirty="0"/>
              <a:t>오답 횟수를 기록하는 변수 </a:t>
            </a:r>
            <a:r>
              <a:rPr lang="en-US" altLang="ko-KR" dirty="0"/>
              <a:t>sc1, </a:t>
            </a:r>
            <a:r>
              <a:rPr lang="en-US" altLang="ko-KR" dirty="0" smtClean="0"/>
              <a:t>sc2</a:t>
            </a:r>
            <a:br>
              <a:rPr lang="en-US" altLang="ko-KR" dirty="0" smtClean="0"/>
            </a:br>
            <a:r>
              <a:rPr lang="ko-KR" altLang="en-US" dirty="0" smtClean="0"/>
              <a:t>를 </a:t>
            </a:r>
            <a:r>
              <a:rPr lang="en-US" altLang="ko-KR" dirty="0"/>
              <a:t>0</a:t>
            </a:r>
            <a:r>
              <a:rPr lang="ko-KR" altLang="en-US" dirty="0"/>
              <a:t>으로 초기화한 후</a:t>
            </a:r>
            <a:r>
              <a:rPr lang="en-US" altLang="ko-KR" dirty="0"/>
              <a:t>, </a:t>
            </a:r>
            <a:r>
              <a:rPr lang="en-US" altLang="ko-KR" dirty="0" err="1"/>
              <a:t>make_question</a:t>
            </a:r>
            <a:r>
              <a:rPr lang="en-US" altLang="ko-KR" dirty="0"/>
              <a:t> </a:t>
            </a:r>
            <a:r>
              <a:rPr lang="ko-KR" altLang="en-US" dirty="0"/>
              <a:t>함수를 호출하여 문제를 만들고 </a:t>
            </a:r>
            <a:r>
              <a:rPr lang="ko-KR" altLang="en-US" dirty="0" smtClean="0"/>
              <a:t>이를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사용자에게 보여줌</a:t>
            </a:r>
            <a:r>
              <a:rPr lang="en-US" altLang="ko-KR" dirty="0" smtClean="0"/>
              <a:t>. </a:t>
            </a:r>
            <a:r>
              <a:rPr lang="ko-KR" altLang="en-US" dirty="0"/>
              <a:t>그런 다음 사용자에게 입력을 받아 정답</a:t>
            </a:r>
            <a:r>
              <a:rPr lang="en-US" altLang="ko-KR" dirty="0"/>
              <a:t>/</a:t>
            </a:r>
            <a:r>
              <a:rPr lang="ko-KR" altLang="en-US" dirty="0"/>
              <a:t>오답을 </a:t>
            </a:r>
            <a:r>
              <a:rPr lang="ko-KR" altLang="en-US" dirty="0" smtClean="0"/>
              <a:t>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단하는</a:t>
            </a:r>
            <a:r>
              <a:rPr lang="ko-KR" altLang="en-US" dirty="0" smtClean="0"/>
              <a:t> </a:t>
            </a:r>
            <a:r>
              <a:rPr lang="ko-KR" altLang="en-US" dirty="0"/>
              <a:t>과정을 다섯 번 </a:t>
            </a:r>
            <a:r>
              <a:rPr lang="ko-KR" altLang="en-US" dirty="0" smtClean="0"/>
              <a:t>반복함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02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98995" y="1470362"/>
            <a:ext cx="3266507" cy="4849414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sz="2300" dirty="0" smtClean="0">
                <a:solidFill>
                  <a:schemeClr val="tx1">
                    <a:lumMod val="50000"/>
                  </a:schemeClr>
                </a:solidFill>
              </a:rPr>
              <a:t>계산 문제를 맞히는 게임</a:t>
            </a:r>
            <a:endParaRPr lang="en-US" altLang="ko-KR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random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make_question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smtClean="0"/>
              <a:t>     a </a:t>
            </a:r>
            <a:r>
              <a:rPr lang="en-US" altLang="ko-KR" dirty="0"/>
              <a:t>= </a:t>
            </a:r>
            <a:r>
              <a:rPr lang="en-US" altLang="ko-KR" dirty="0" err="1"/>
              <a:t>random.randint</a:t>
            </a:r>
            <a:r>
              <a:rPr lang="en-US" altLang="ko-KR" dirty="0"/>
              <a:t>(1, 40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b </a:t>
            </a:r>
            <a:r>
              <a:rPr lang="en-US" altLang="ko-KR" dirty="0"/>
              <a:t>= </a:t>
            </a:r>
            <a:r>
              <a:rPr lang="en-US" altLang="ko-KR" dirty="0" err="1"/>
              <a:t>random.randint</a:t>
            </a:r>
            <a:r>
              <a:rPr lang="en-US" altLang="ko-KR" dirty="0"/>
              <a:t>(1, 20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op </a:t>
            </a:r>
            <a:r>
              <a:rPr lang="en-US" altLang="ko-KR" dirty="0"/>
              <a:t>= </a:t>
            </a:r>
            <a:r>
              <a:rPr lang="en-US" altLang="ko-KR" dirty="0" err="1"/>
              <a:t>random.randint</a:t>
            </a:r>
            <a:r>
              <a:rPr lang="en-US" altLang="ko-KR" dirty="0"/>
              <a:t>(1, 3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문자열 변수 </a:t>
            </a:r>
            <a:r>
              <a:rPr lang="en-US" altLang="ko-KR" dirty="0">
                <a:solidFill>
                  <a:srgbClr val="953D46"/>
                </a:solidFill>
              </a:rPr>
              <a:t>q</a:t>
            </a:r>
            <a:r>
              <a:rPr lang="ko-KR" altLang="en-US" dirty="0">
                <a:solidFill>
                  <a:srgbClr val="953D46"/>
                </a:solidFill>
              </a:rPr>
              <a:t>에 문제를 만듭니다</a:t>
            </a:r>
            <a:r>
              <a:rPr lang="en-US" altLang="ko-KR" dirty="0" smtClean="0">
                <a:solidFill>
                  <a:srgbClr val="953D46"/>
                </a:solidFill>
              </a:rPr>
              <a:t>.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첫 번째 숫자를 </a:t>
            </a:r>
            <a:r>
              <a:rPr lang="en-US" altLang="ko-KR" dirty="0" smtClean="0">
                <a:solidFill>
                  <a:srgbClr val="953D46"/>
                </a:solidFill>
              </a:rPr>
              <a:t>q</a:t>
            </a:r>
            <a:r>
              <a:rPr lang="ko-KR" altLang="en-US" dirty="0" smtClean="0">
                <a:solidFill>
                  <a:srgbClr val="953D46"/>
                </a:solidFill>
              </a:rPr>
              <a:t>에 저장합니다</a:t>
            </a:r>
            <a:r>
              <a:rPr lang="en-US" altLang="ko-KR" dirty="0" smtClean="0">
                <a:solidFill>
                  <a:srgbClr val="953D46"/>
                </a:solidFill>
              </a:rPr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q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7030A0"/>
                </a:solidFill>
              </a:rPr>
              <a:t>str</a:t>
            </a:r>
            <a:r>
              <a:rPr lang="en-US" altLang="ko-KR" dirty="0"/>
              <a:t>(a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연산자를 추가합니다</a:t>
            </a:r>
            <a:r>
              <a:rPr lang="en-US" altLang="ko-KR" dirty="0" smtClean="0">
                <a:solidFill>
                  <a:srgbClr val="953D46"/>
                </a:solidFill>
              </a:rPr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if</a:t>
            </a:r>
            <a:r>
              <a:rPr lang="en-US" altLang="ko-KR" dirty="0" smtClean="0"/>
              <a:t> </a:t>
            </a:r>
            <a:r>
              <a:rPr lang="en-US" altLang="ko-KR" dirty="0"/>
              <a:t>op == 1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q </a:t>
            </a:r>
            <a:r>
              <a:rPr lang="en-US" altLang="ko-KR" dirty="0"/>
              <a:t>= q + </a:t>
            </a:r>
            <a:r>
              <a:rPr lang="en-US" altLang="ko-KR" dirty="0" smtClean="0">
                <a:solidFill>
                  <a:srgbClr val="78AA28"/>
                </a:solidFill>
              </a:rPr>
              <a:t>"+“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if</a:t>
            </a:r>
            <a:r>
              <a:rPr lang="en-US" altLang="ko-KR" dirty="0" smtClean="0"/>
              <a:t> </a:t>
            </a:r>
            <a:r>
              <a:rPr lang="en-US" altLang="ko-KR" dirty="0"/>
              <a:t>op == 2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q </a:t>
            </a:r>
            <a:r>
              <a:rPr lang="en-US" altLang="ko-KR" dirty="0"/>
              <a:t>= q + </a:t>
            </a:r>
            <a:r>
              <a:rPr lang="en-US" altLang="ko-KR" dirty="0" smtClean="0">
                <a:solidFill>
                  <a:srgbClr val="78AA28"/>
                </a:solidFill>
              </a:rPr>
              <a:t>"-“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if</a:t>
            </a:r>
            <a:r>
              <a:rPr lang="en-US" altLang="ko-KR" dirty="0" smtClean="0"/>
              <a:t> </a:t>
            </a:r>
            <a:r>
              <a:rPr lang="en-US" altLang="ko-KR" dirty="0"/>
              <a:t>op == 3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q </a:t>
            </a:r>
            <a:r>
              <a:rPr lang="en-US" altLang="ko-KR" dirty="0"/>
              <a:t>= q + </a:t>
            </a:r>
            <a:r>
              <a:rPr lang="en-US" altLang="ko-KR" dirty="0" smtClean="0">
                <a:solidFill>
                  <a:srgbClr val="78AA28"/>
                </a:solidFill>
              </a:rPr>
              <a:t>"*“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두 번째 숫자를 </a:t>
            </a:r>
            <a:r>
              <a:rPr lang="en-US" altLang="ko-KR" dirty="0">
                <a:solidFill>
                  <a:srgbClr val="953D46"/>
                </a:solidFill>
              </a:rPr>
              <a:t>q</a:t>
            </a:r>
            <a:r>
              <a:rPr lang="ko-KR" altLang="en-US" dirty="0">
                <a:solidFill>
                  <a:srgbClr val="953D46"/>
                </a:solidFill>
              </a:rPr>
              <a:t>에 저장합니다</a:t>
            </a:r>
            <a:r>
              <a:rPr lang="en-US" altLang="ko-KR" dirty="0" smtClean="0">
                <a:solidFill>
                  <a:srgbClr val="953D46"/>
                </a:solidFill>
              </a:rPr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q </a:t>
            </a:r>
            <a:r>
              <a:rPr lang="en-US" altLang="ko-KR" dirty="0"/>
              <a:t>= q + </a:t>
            </a:r>
            <a:r>
              <a:rPr lang="en-US" altLang="ko-KR" dirty="0" err="1">
                <a:solidFill>
                  <a:srgbClr val="7030A0"/>
                </a:solidFill>
              </a:rPr>
              <a:t>str</a:t>
            </a:r>
            <a:r>
              <a:rPr lang="en-US" altLang="ko-KR" dirty="0"/>
              <a:t>(b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만들어진 문제를 돌려줍니다</a:t>
            </a:r>
            <a:r>
              <a:rPr lang="en-US" altLang="ko-KR" dirty="0" smtClean="0">
                <a:solidFill>
                  <a:srgbClr val="953D46"/>
                </a:solidFill>
              </a:rPr>
              <a:t>.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return</a:t>
            </a:r>
            <a:r>
              <a:rPr lang="en-US" altLang="ko-KR" dirty="0" smtClean="0"/>
              <a:t> </a:t>
            </a:r>
            <a:r>
              <a:rPr lang="en-US" altLang="ko-KR" dirty="0"/>
              <a:t>q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661725" y="1648956"/>
            <a:ext cx="4954202" cy="496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1~40 </a:t>
            </a:r>
            <a:r>
              <a:rPr lang="ko-KR" altLang="en-US" dirty="0" smtClean="0">
                <a:solidFill>
                  <a:srgbClr val="953D46"/>
                </a:solidFill>
              </a:rPr>
              <a:t>사이의 임의의 수를 </a:t>
            </a:r>
            <a:r>
              <a:rPr lang="en-US" altLang="ko-KR" dirty="0" smtClean="0">
                <a:solidFill>
                  <a:srgbClr val="953D46"/>
                </a:solidFill>
              </a:rPr>
              <a:t>a</a:t>
            </a:r>
            <a:r>
              <a:rPr lang="ko-KR" altLang="en-US" dirty="0" smtClean="0">
                <a:solidFill>
                  <a:srgbClr val="953D46"/>
                </a:solidFill>
              </a:rPr>
              <a:t>에 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1~20 </a:t>
            </a:r>
            <a:r>
              <a:rPr lang="ko-KR" altLang="en-US" dirty="0" smtClean="0">
                <a:solidFill>
                  <a:srgbClr val="953D46"/>
                </a:solidFill>
              </a:rPr>
              <a:t>사이의 임의의 수를 </a:t>
            </a:r>
            <a:r>
              <a:rPr lang="en-US" altLang="ko-KR" dirty="0" smtClean="0">
                <a:solidFill>
                  <a:srgbClr val="953D46"/>
                </a:solidFill>
              </a:rPr>
              <a:t>b</a:t>
            </a:r>
            <a:r>
              <a:rPr lang="ko-KR" altLang="en-US" dirty="0" smtClean="0">
                <a:solidFill>
                  <a:srgbClr val="953D46"/>
                </a:solidFill>
              </a:rPr>
              <a:t>에 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1~3 </a:t>
            </a:r>
            <a:r>
              <a:rPr lang="ko-KR" altLang="en-US" dirty="0" smtClean="0">
                <a:solidFill>
                  <a:srgbClr val="953D46"/>
                </a:solidFill>
              </a:rPr>
              <a:t>사이의 임의의 수를 </a:t>
            </a:r>
            <a:r>
              <a:rPr lang="en-US" altLang="ko-KR" dirty="0" smtClean="0">
                <a:solidFill>
                  <a:srgbClr val="953D46"/>
                </a:solidFill>
              </a:rPr>
              <a:t>op</a:t>
            </a:r>
            <a:r>
              <a:rPr lang="ko-KR" altLang="en-US" dirty="0" smtClean="0">
                <a:solidFill>
                  <a:srgbClr val="953D46"/>
                </a:solidFill>
              </a:rPr>
              <a:t>에 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a </a:t>
            </a:r>
            <a:r>
              <a:rPr lang="ko-KR" altLang="en-US" dirty="0" smtClean="0">
                <a:solidFill>
                  <a:srgbClr val="953D46"/>
                </a:solidFill>
              </a:rPr>
              <a:t>값</a:t>
            </a:r>
            <a:r>
              <a:rPr lang="en-US" altLang="ko-KR" dirty="0" smtClean="0">
                <a:solidFill>
                  <a:srgbClr val="953D46"/>
                </a:solidFill>
              </a:rPr>
              <a:t>(</a:t>
            </a:r>
            <a:r>
              <a:rPr lang="ko-KR" altLang="en-US" dirty="0" smtClean="0">
                <a:solidFill>
                  <a:srgbClr val="953D46"/>
                </a:solidFill>
              </a:rPr>
              <a:t>정수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r>
              <a:rPr lang="ko-KR" altLang="en-US" dirty="0" smtClean="0">
                <a:solidFill>
                  <a:srgbClr val="953D46"/>
                </a:solidFill>
              </a:rPr>
              <a:t>을 문자열로 바꾸어 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op </a:t>
            </a:r>
            <a:r>
              <a:rPr lang="ko-KR" altLang="en-US" dirty="0" smtClean="0">
                <a:solidFill>
                  <a:srgbClr val="953D46"/>
                </a:solidFill>
              </a:rPr>
              <a:t>값이 </a:t>
            </a:r>
            <a:r>
              <a:rPr lang="en-US" altLang="ko-KR" dirty="0" smtClean="0">
                <a:solidFill>
                  <a:srgbClr val="953D46"/>
                </a:solidFill>
              </a:rPr>
              <a:t>1</a:t>
            </a:r>
            <a:r>
              <a:rPr lang="ko-KR" altLang="en-US" dirty="0" smtClean="0">
                <a:solidFill>
                  <a:srgbClr val="953D46"/>
                </a:solidFill>
              </a:rPr>
              <a:t>이면 덧셈 문제로 만듦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op </a:t>
            </a:r>
            <a:r>
              <a:rPr lang="ko-KR" altLang="en-US" dirty="0" smtClean="0">
                <a:solidFill>
                  <a:srgbClr val="953D46"/>
                </a:solidFill>
              </a:rPr>
              <a:t>값이 </a:t>
            </a:r>
            <a:r>
              <a:rPr lang="en-US" altLang="ko-KR" dirty="0" smtClean="0">
                <a:solidFill>
                  <a:srgbClr val="953D46"/>
                </a:solidFill>
              </a:rPr>
              <a:t>2</a:t>
            </a:r>
            <a:r>
              <a:rPr lang="ko-KR" altLang="en-US" dirty="0" smtClean="0">
                <a:solidFill>
                  <a:srgbClr val="953D46"/>
                </a:solidFill>
              </a:rPr>
              <a:t>이면 뺄셈 문제로 만듦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op </a:t>
            </a:r>
            <a:r>
              <a:rPr lang="ko-KR" altLang="en-US" dirty="0" smtClean="0">
                <a:solidFill>
                  <a:srgbClr val="953D46"/>
                </a:solidFill>
              </a:rPr>
              <a:t>값이 </a:t>
            </a:r>
            <a:r>
              <a:rPr lang="en-US" altLang="ko-KR" dirty="0" smtClean="0">
                <a:solidFill>
                  <a:srgbClr val="953D46"/>
                </a:solidFill>
              </a:rPr>
              <a:t>3</a:t>
            </a:r>
            <a:r>
              <a:rPr lang="ko-KR" altLang="en-US" dirty="0" smtClean="0">
                <a:solidFill>
                  <a:srgbClr val="953D46"/>
                </a:solidFill>
              </a:rPr>
              <a:t>이면 곱셈 문제로 만듦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b </a:t>
            </a:r>
            <a:r>
              <a:rPr lang="ko-KR" altLang="en-US" dirty="0" smtClean="0">
                <a:solidFill>
                  <a:srgbClr val="953D46"/>
                </a:solidFill>
              </a:rPr>
              <a:t>값</a:t>
            </a:r>
            <a:r>
              <a:rPr lang="en-US" altLang="ko-KR" dirty="0" smtClean="0">
                <a:solidFill>
                  <a:srgbClr val="953D46"/>
                </a:solidFill>
              </a:rPr>
              <a:t>(</a:t>
            </a:r>
            <a:r>
              <a:rPr lang="ko-KR" altLang="en-US" dirty="0" smtClean="0">
                <a:solidFill>
                  <a:srgbClr val="953D46"/>
                </a:solidFill>
              </a:rPr>
              <a:t>정수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r>
              <a:rPr lang="ko-KR" altLang="en-US" dirty="0" smtClean="0">
                <a:solidFill>
                  <a:srgbClr val="953D46"/>
                </a:solidFill>
              </a:rPr>
              <a:t>을 문자열로 바꾸어 </a:t>
            </a:r>
            <a:r>
              <a:rPr lang="en-US" altLang="ko-KR" dirty="0" smtClean="0">
                <a:solidFill>
                  <a:srgbClr val="953D46"/>
                </a:solidFill>
              </a:rPr>
              <a:t>q</a:t>
            </a:r>
            <a:r>
              <a:rPr lang="ko-KR" altLang="en-US" dirty="0" smtClean="0">
                <a:solidFill>
                  <a:srgbClr val="953D46"/>
                </a:solidFill>
              </a:rPr>
              <a:t>에 추가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endParaRPr lang="ko-KR" altLang="en-US" dirty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4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7587032" cy="4964629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정답</a:t>
            </a:r>
            <a:r>
              <a:rPr lang="en-US" altLang="ko-KR" dirty="0">
                <a:solidFill>
                  <a:srgbClr val="953D46"/>
                </a:solidFill>
              </a:rPr>
              <a:t>/</a:t>
            </a:r>
            <a:r>
              <a:rPr lang="ko-KR" altLang="en-US" dirty="0">
                <a:solidFill>
                  <a:srgbClr val="953D46"/>
                </a:solidFill>
              </a:rPr>
              <a:t>오답 횟수를 저장할 변수 </a:t>
            </a:r>
            <a:r>
              <a:rPr lang="en-US" altLang="ko-KR" dirty="0">
                <a:solidFill>
                  <a:srgbClr val="953D46"/>
                </a:solidFill>
              </a:rPr>
              <a:t>sc1</a:t>
            </a:r>
            <a:r>
              <a:rPr lang="ko-KR" altLang="en-US" dirty="0">
                <a:solidFill>
                  <a:srgbClr val="953D46"/>
                </a:solidFill>
              </a:rPr>
              <a:t>과 </a:t>
            </a:r>
            <a:r>
              <a:rPr lang="en-US" altLang="ko-KR" dirty="0">
                <a:solidFill>
                  <a:srgbClr val="953D46"/>
                </a:solidFill>
              </a:rPr>
              <a:t>sc2</a:t>
            </a:r>
            <a:r>
              <a:rPr lang="ko-KR" altLang="en-US" dirty="0">
                <a:solidFill>
                  <a:srgbClr val="953D46"/>
                </a:solidFill>
              </a:rPr>
              <a:t>를 </a:t>
            </a:r>
            <a:r>
              <a:rPr lang="en-US" altLang="ko-KR" dirty="0">
                <a:solidFill>
                  <a:srgbClr val="953D46"/>
                </a:solidFill>
              </a:rPr>
              <a:t>0</a:t>
            </a:r>
            <a:r>
              <a:rPr lang="ko-KR" altLang="en-US" dirty="0">
                <a:solidFill>
                  <a:srgbClr val="953D46"/>
                </a:solidFill>
              </a:rPr>
              <a:t>으로 </a:t>
            </a:r>
            <a:r>
              <a:rPr lang="ko-KR" altLang="en-US" dirty="0" smtClean="0">
                <a:solidFill>
                  <a:srgbClr val="953D46"/>
                </a:solidFill>
              </a:rPr>
              <a:t>초기화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sc1 </a:t>
            </a:r>
            <a:r>
              <a:rPr lang="en-US" altLang="ko-KR" dirty="0"/>
              <a:t>= </a:t>
            </a:r>
            <a:r>
              <a:rPr lang="en-US" altLang="ko-KR" dirty="0" smtClean="0"/>
              <a:t>0</a:t>
            </a:r>
            <a:br>
              <a:rPr lang="en-US" altLang="ko-KR" dirty="0" smtClean="0"/>
            </a:br>
            <a:r>
              <a:rPr lang="en-US" altLang="ko-KR" dirty="0" smtClean="0"/>
              <a:t>sc2 </a:t>
            </a:r>
            <a:r>
              <a:rPr lang="en-US" altLang="ko-KR" dirty="0"/>
              <a:t>= </a:t>
            </a:r>
            <a:r>
              <a:rPr lang="en-US" altLang="ko-KR" dirty="0" smtClean="0"/>
              <a:t>0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range</a:t>
            </a:r>
            <a:r>
              <a:rPr lang="en-US" altLang="ko-KR" dirty="0"/>
              <a:t>(5</a:t>
            </a:r>
            <a:r>
              <a:rPr lang="en-US" altLang="ko-KR" dirty="0" smtClean="0"/>
              <a:t>):</a:t>
            </a:r>
            <a:br>
              <a:rPr lang="en-US" altLang="ko-KR" dirty="0" smtClean="0"/>
            </a:br>
            <a:r>
              <a:rPr lang="en-US" altLang="ko-KR" dirty="0" smtClean="0"/>
              <a:t>    q </a:t>
            </a:r>
            <a:r>
              <a:rPr lang="en-US" altLang="ko-KR" dirty="0"/>
              <a:t>= </a:t>
            </a:r>
            <a:r>
              <a:rPr lang="en-US" altLang="ko-KR" dirty="0" err="1"/>
              <a:t>make_question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(q)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 err="1" smtClean="0"/>
              <a:t>ans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7030A0"/>
                </a:solidFill>
              </a:rPr>
              <a:t>input</a:t>
            </a:r>
            <a:r>
              <a:rPr lang="en-US" altLang="ko-KR" dirty="0" smtClean="0"/>
              <a:t>("=")</a:t>
            </a:r>
            <a:br>
              <a:rPr lang="en-US" altLang="ko-KR" dirty="0" smtClean="0"/>
            </a:br>
            <a:r>
              <a:rPr lang="en-US" altLang="ko-KR" dirty="0" smtClean="0"/>
              <a:t>    r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7030A0"/>
                </a:solidFill>
              </a:rPr>
              <a:t>int</a:t>
            </a:r>
            <a:r>
              <a:rPr lang="en-US" altLang="ko-KR" dirty="0"/>
              <a:t>(</a:t>
            </a:r>
            <a:r>
              <a:rPr lang="en-US" altLang="ko-KR" dirty="0" err="1"/>
              <a:t>ans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컴퓨터가 계산한 결과인 </a:t>
            </a:r>
            <a:r>
              <a:rPr lang="en-US" altLang="ko-KR" dirty="0" err="1">
                <a:solidFill>
                  <a:srgbClr val="953D46"/>
                </a:solidFill>
              </a:rPr>
              <a:t>eval</a:t>
            </a:r>
            <a:r>
              <a:rPr lang="en-US" altLang="ko-KR" dirty="0">
                <a:solidFill>
                  <a:srgbClr val="953D46"/>
                </a:solidFill>
              </a:rPr>
              <a:t>(q)</a:t>
            </a:r>
            <a:r>
              <a:rPr lang="ko-KR" altLang="en-US" dirty="0">
                <a:solidFill>
                  <a:srgbClr val="953D46"/>
                </a:solidFill>
              </a:rPr>
              <a:t>의 값과 사용자가 입력한 결과</a:t>
            </a:r>
            <a:r>
              <a:rPr lang="en-US" altLang="ko-KR" dirty="0">
                <a:solidFill>
                  <a:srgbClr val="953D46"/>
                </a:solidFill>
              </a:rPr>
              <a:t>(r)</a:t>
            </a:r>
            <a:r>
              <a:rPr lang="ko-KR" altLang="en-US" dirty="0">
                <a:solidFill>
                  <a:srgbClr val="953D46"/>
                </a:solidFill>
              </a:rPr>
              <a:t>를 </a:t>
            </a:r>
            <a:r>
              <a:rPr lang="ko-KR" altLang="en-US" dirty="0" smtClean="0">
                <a:solidFill>
                  <a:srgbClr val="953D46"/>
                </a:solidFill>
              </a:rPr>
              <a:t>비교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FFC000"/>
                </a:solidFill>
              </a:rPr>
              <a:t>if</a:t>
            </a:r>
            <a:r>
              <a:rPr lang="en-US" altLang="ko-KR" dirty="0" smtClean="0"/>
              <a:t> </a:t>
            </a:r>
            <a:r>
              <a:rPr lang="en-US" altLang="ko-KR" dirty="0" err="1">
                <a:solidFill>
                  <a:srgbClr val="7030A0"/>
                </a:solidFill>
              </a:rPr>
              <a:t>eval</a:t>
            </a:r>
            <a:r>
              <a:rPr lang="en-US" altLang="ko-KR" dirty="0"/>
              <a:t>(q) == r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("</a:t>
            </a:r>
            <a:r>
              <a:rPr lang="ko-KR" altLang="en-US" dirty="0"/>
              <a:t>정답</a:t>
            </a:r>
            <a:r>
              <a:rPr lang="en-US" altLang="ko-KR" dirty="0" smtClean="0"/>
              <a:t>!")</a:t>
            </a:r>
            <a:br>
              <a:rPr lang="en-US" altLang="ko-KR" dirty="0" smtClean="0"/>
            </a:br>
            <a:r>
              <a:rPr lang="en-US" altLang="ko-KR" dirty="0" smtClean="0"/>
              <a:t>    sc1 </a:t>
            </a:r>
            <a:r>
              <a:rPr lang="en-US" altLang="ko-KR" dirty="0"/>
              <a:t>= sc1 + </a:t>
            </a:r>
            <a:r>
              <a:rPr lang="en-US" altLang="ko-KR" dirty="0" smtClean="0"/>
              <a:t>1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else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("</a:t>
            </a:r>
            <a:r>
              <a:rPr lang="ko-KR" altLang="en-US" dirty="0"/>
              <a:t>오답</a:t>
            </a:r>
            <a:r>
              <a:rPr lang="en-US" altLang="ko-KR" dirty="0" smtClean="0"/>
              <a:t>!")</a:t>
            </a:r>
            <a:br>
              <a:rPr lang="en-US" altLang="ko-KR" dirty="0" smtClean="0"/>
            </a:br>
            <a:r>
              <a:rPr lang="en-US" altLang="ko-KR" dirty="0" smtClean="0"/>
              <a:t>    sc2 </a:t>
            </a:r>
            <a:r>
              <a:rPr lang="en-US" altLang="ko-KR" dirty="0"/>
              <a:t>= sc2 + </a:t>
            </a:r>
            <a:r>
              <a:rPr lang="en-US" altLang="ko-KR" dirty="0" smtClean="0"/>
              <a:t>1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("</a:t>
            </a:r>
            <a:r>
              <a:rPr lang="ko-KR" altLang="en-US" dirty="0"/>
              <a:t>정답 </a:t>
            </a:r>
            <a:r>
              <a:rPr lang="en-US" altLang="ko-KR" dirty="0"/>
              <a:t>:", sc1, "</a:t>
            </a:r>
            <a:r>
              <a:rPr lang="ko-KR" altLang="en-US" dirty="0"/>
              <a:t>오답 </a:t>
            </a:r>
            <a:r>
              <a:rPr lang="en-US" altLang="ko-KR" dirty="0"/>
              <a:t>:", </a:t>
            </a:r>
            <a:r>
              <a:rPr lang="en-US" altLang="ko-KR" dirty="0" smtClean="0"/>
              <a:t>sc2)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if</a:t>
            </a:r>
            <a:r>
              <a:rPr lang="en-US" altLang="ko-KR" dirty="0" smtClean="0"/>
              <a:t> </a:t>
            </a:r>
            <a:r>
              <a:rPr lang="en-US" altLang="ko-KR" dirty="0"/>
              <a:t>sc2 == 0: </a:t>
            </a:r>
            <a:r>
              <a:rPr lang="en-US" altLang="ko-KR" dirty="0" smtClean="0"/>
              <a:t>#</a:t>
            </a:r>
            <a:br>
              <a:rPr lang="en-US" altLang="ko-KR" dirty="0" smtClean="0"/>
            </a:b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("</a:t>
            </a:r>
            <a:r>
              <a:rPr lang="ko-KR" altLang="en-US" dirty="0"/>
              <a:t>당신은 천재입니다</a:t>
            </a:r>
            <a:r>
              <a:rPr lang="en-US" altLang="ko-KR" dirty="0"/>
              <a:t>!")</a:t>
            </a:r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47039" y="1355146"/>
            <a:ext cx="5530272" cy="496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다섯 문제를 풀어봄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문제를 만듦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문제를 출력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사용자에게 정답을 </a:t>
            </a:r>
            <a:r>
              <a:rPr lang="ko-KR" altLang="en-US" dirty="0" err="1" smtClean="0">
                <a:solidFill>
                  <a:srgbClr val="953D46"/>
                </a:solidFill>
              </a:rPr>
              <a:t>입력받음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err="1" smtClean="0">
                <a:solidFill>
                  <a:srgbClr val="953D46"/>
                </a:solidFill>
              </a:rPr>
              <a:t>입력받은</a:t>
            </a:r>
            <a:r>
              <a:rPr lang="ko-KR" altLang="en-US" dirty="0" smtClean="0">
                <a:solidFill>
                  <a:srgbClr val="953D46"/>
                </a:solidFill>
              </a:rPr>
              <a:t> 정답을 정수로 바꿈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</a:t>
            </a:r>
            <a:r>
              <a:rPr lang="ko-KR" altLang="en-US" dirty="0">
                <a:solidFill>
                  <a:srgbClr val="953D46"/>
                </a:solidFill>
              </a:rPr>
              <a:t>오답이 </a:t>
            </a:r>
            <a:r>
              <a:rPr lang="en-US" altLang="ko-KR" dirty="0">
                <a:solidFill>
                  <a:srgbClr val="953D46"/>
                </a:solidFill>
              </a:rPr>
              <a:t>0</a:t>
            </a:r>
            <a:r>
              <a:rPr lang="ko-KR" altLang="en-US" dirty="0">
                <a:solidFill>
                  <a:srgbClr val="953D46"/>
                </a:solidFill>
              </a:rPr>
              <a:t>개일 때</a:t>
            </a:r>
            <a:r>
              <a:rPr lang="en-US" altLang="ko-KR" dirty="0">
                <a:solidFill>
                  <a:srgbClr val="953D46"/>
                </a:solidFill>
              </a:rPr>
              <a:t>(</a:t>
            </a:r>
            <a:r>
              <a:rPr lang="ko-KR" altLang="en-US" dirty="0">
                <a:solidFill>
                  <a:srgbClr val="953D46"/>
                </a:solidFill>
              </a:rPr>
              <a:t>전부 정답을 맞혔을 때</a:t>
            </a:r>
            <a:r>
              <a:rPr lang="en-US" altLang="ko-KR" dirty="0">
                <a:solidFill>
                  <a:srgbClr val="953D46"/>
                </a:solidFill>
              </a:rPr>
              <a:t>)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endParaRPr lang="ko-KR" altLang="en-US" dirty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2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7587032" cy="4964629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실행결과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sz="1900" dirty="0" smtClean="0"/>
              <a:t>25*3</a:t>
            </a:r>
            <a:br>
              <a:rPr lang="en-US" altLang="ko-KR" sz="1900" dirty="0" smtClean="0"/>
            </a:br>
            <a:r>
              <a:rPr lang="en-US" altLang="ko-KR" sz="1900" dirty="0" smtClean="0"/>
              <a:t>=75</a:t>
            </a:r>
            <a:br>
              <a:rPr lang="en-US" altLang="ko-KR" sz="1900" dirty="0" smtClean="0"/>
            </a:br>
            <a:r>
              <a:rPr lang="ko-KR" altLang="en-US" sz="1900" dirty="0" smtClean="0"/>
              <a:t>정답</a:t>
            </a:r>
            <a:r>
              <a:rPr lang="en-US" altLang="ko-KR" sz="1900" dirty="0" smtClean="0"/>
              <a:t>!</a:t>
            </a:r>
            <a:br>
              <a:rPr lang="en-US" altLang="ko-KR" sz="1900" dirty="0" smtClean="0"/>
            </a:br>
            <a:r>
              <a:rPr lang="en-US" altLang="ko-KR" sz="1900" dirty="0" smtClean="0"/>
              <a:t>37-18</a:t>
            </a:r>
            <a:br>
              <a:rPr lang="en-US" altLang="ko-KR" sz="1900" dirty="0" smtClean="0"/>
            </a:br>
            <a:r>
              <a:rPr lang="en-US" altLang="ko-KR" sz="1900" dirty="0" smtClean="0"/>
              <a:t>=19</a:t>
            </a:r>
            <a:br>
              <a:rPr lang="en-US" altLang="ko-KR" sz="1900" dirty="0" smtClean="0"/>
            </a:br>
            <a:r>
              <a:rPr lang="ko-KR" altLang="en-US" sz="1900" dirty="0" smtClean="0"/>
              <a:t>정답</a:t>
            </a:r>
            <a:r>
              <a:rPr lang="en-US" altLang="ko-KR" sz="1900" dirty="0" smtClean="0"/>
              <a:t>!</a:t>
            </a:r>
            <a:br>
              <a:rPr lang="en-US" altLang="ko-KR" sz="1900" dirty="0" smtClean="0"/>
            </a:br>
            <a:r>
              <a:rPr lang="en-US" altLang="ko-KR" sz="1900" dirty="0" smtClean="0"/>
              <a:t>6-4</a:t>
            </a:r>
            <a:br>
              <a:rPr lang="en-US" altLang="ko-KR" sz="1900" dirty="0" smtClean="0"/>
            </a:br>
            <a:r>
              <a:rPr lang="en-US" altLang="ko-KR" sz="1900" dirty="0" smtClean="0"/>
              <a:t>=2</a:t>
            </a:r>
            <a:br>
              <a:rPr lang="en-US" altLang="ko-KR" sz="1900" dirty="0" smtClean="0"/>
            </a:br>
            <a:r>
              <a:rPr lang="ko-KR" altLang="en-US" sz="1900" dirty="0" smtClean="0"/>
              <a:t>정답</a:t>
            </a:r>
            <a:r>
              <a:rPr lang="en-US" altLang="ko-KR" sz="1900" dirty="0" smtClean="0"/>
              <a:t>!</a:t>
            </a:r>
            <a:br>
              <a:rPr lang="en-US" altLang="ko-KR" sz="1900" dirty="0" smtClean="0"/>
            </a:br>
            <a:r>
              <a:rPr lang="en-US" altLang="ko-KR" sz="1900" dirty="0" smtClean="0"/>
              <a:t>3*11</a:t>
            </a:r>
            <a:br>
              <a:rPr lang="en-US" altLang="ko-KR" sz="1900" dirty="0" smtClean="0"/>
            </a:br>
            <a:r>
              <a:rPr lang="en-US" altLang="ko-KR" sz="1900" dirty="0"/>
              <a:t>=</a:t>
            </a:r>
            <a:r>
              <a:rPr lang="en-US" altLang="ko-KR" sz="1900" dirty="0" smtClean="0"/>
              <a:t>33</a:t>
            </a:r>
            <a:br>
              <a:rPr lang="en-US" altLang="ko-KR" sz="1900" dirty="0" smtClean="0"/>
            </a:br>
            <a:r>
              <a:rPr lang="ko-KR" altLang="en-US" sz="1900" dirty="0" smtClean="0"/>
              <a:t>정답</a:t>
            </a:r>
            <a:r>
              <a:rPr lang="en-US" altLang="ko-KR" sz="1900" dirty="0" smtClean="0"/>
              <a:t>!</a:t>
            </a:r>
            <a:br>
              <a:rPr lang="en-US" altLang="ko-KR" sz="1900" dirty="0" smtClean="0"/>
            </a:br>
            <a:r>
              <a:rPr lang="en-US" altLang="ko-KR" sz="1900" dirty="0" smtClean="0"/>
              <a:t>15-13</a:t>
            </a:r>
            <a:br>
              <a:rPr lang="en-US" altLang="ko-KR" sz="1900" dirty="0" smtClean="0"/>
            </a:br>
            <a:r>
              <a:rPr lang="en-US" altLang="ko-KR" sz="1900" dirty="0" smtClean="0"/>
              <a:t>=12</a:t>
            </a:r>
            <a:br>
              <a:rPr lang="en-US" altLang="ko-KR" sz="1900" dirty="0" smtClean="0"/>
            </a:br>
            <a:r>
              <a:rPr lang="ko-KR" altLang="en-US" sz="1900" dirty="0" smtClean="0"/>
              <a:t>오답</a:t>
            </a:r>
            <a:r>
              <a:rPr lang="en-US" altLang="ko-KR" sz="1900" dirty="0" smtClean="0"/>
              <a:t>!</a:t>
            </a:r>
            <a:br>
              <a:rPr lang="en-US" altLang="ko-KR" sz="1900" dirty="0" smtClean="0"/>
            </a:br>
            <a:r>
              <a:rPr lang="ko-KR" altLang="en-US" sz="1900" dirty="0" smtClean="0"/>
              <a:t>정답 </a:t>
            </a:r>
            <a:r>
              <a:rPr lang="en-US" altLang="ko-KR" sz="1900" dirty="0"/>
              <a:t>: 4 </a:t>
            </a:r>
            <a:r>
              <a:rPr lang="ko-KR" altLang="en-US" sz="1900" dirty="0"/>
              <a:t>오답 </a:t>
            </a:r>
            <a:r>
              <a:rPr lang="en-US" altLang="ko-KR" sz="1900" dirty="0"/>
              <a:t>: 1</a:t>
            </a:r>
            <a:endParaRPr lang="ko-KR" altLang="en-US" sz="1900" dirty="0"/>
          </a:p>
        </p:txBody>
      </p:sp>
    </p:spTree>
    <p:extLst>
      <p:ext uri="{BB962C8B-B14F-4D97-AF65-F5344CB8AC3E}">
        <p14:creationId xmlns:p14="http://schemas.microsoft.com/office/powerpoint/2010/main" val="264388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대화형 셸이 뭔가요</a:t>
            </a:r>
            <a:r>
              <a:rPr lang="en-US" altLang="ko-KR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에러가 뭐예요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ko-KR" altLang="en-US" sz="1600" dirty="0"/>
              <a:t>컴퓨터 프로그램을 만들다 보면 프로그램이 제대로 작동하지 않을 때가 있습니다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컴퓨터에서는 </a:t>
            </a:r>
            <a:r>
              <a:rPr lang="ko-KR" altLang="en-US" sz="1600" dirty="0"/>
              <a:t>이런 문제를 ‘에러</a:t>
            </a:r>
            <a:r>
              <a:rPr lang="en-US" altLang="ko-KR" sz="1600" dirty="0"/>
              <a:t>(Error)</a:t>
            </a:r>
            <a:r>
              <a:rPr lang="ko-KR" altLang="en-US" sz="1600" dirty="0"/>
              <a:t>’라고 부릅니다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프로그램에서 </a:t>
            </a:r>
            <a:r>
              <a:rPr lang="ko-KR" altLang="en-US" sz="1600" dirty="0" smtClean="0"/>
              <a:t>에러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가 </a:t>
            </a:r>
            <a:r>
              <a:rPr lang="ko-KR" altLang="en-US" sz="1600" dirty="0"/>
              <a:t>발생하면 에러가 왜 </a:t>
            </a:r>
            <a:r>
              <a:rPr lang="ko-KR" altLang="en-US" sz="1600" dirty="0" smtClean="0"/>
              <a:t>났는지</a:t>
            </a:r>
            <a:r>
              <a:rPr lang="en-US" altLang="ko-KR" sz="1600" dirty="0"/>
              <a:t>, </a:t>
            </a:r>
            <a:r>
              <a:rPr lang="ko-KR" altLang="en-US" sz="1600" dirty="0"/>
              <a:t>어느 부분에서 났는지 등의 정보를 화면에 표시해 주는데 이것을 ‘에러 메시지’라고 </a:t>
            </a:r>
            <a:r>
              <a:rPr lang="ko-KR" altLang="en-US" sz="1600" dirty="0" smtClean="0"/>
              <a:t>부릅니다</a:t>
            </a:r>
            <a:r>
              <a:rPr lang="en-US" altLang="ko-KR" sz="1600" dirty="0" smtClean="0"/>
              <a:t>. </a:t>
            </a:r>
          </a:p>
          <a:p>
            <a:r>
              <a:rPr lang="ko-KR" altLang="en-US" dirty="0" smtClean="0"/>
              <a:t> 에러 해결 방법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6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8" y="3299135"/>
            <a:ext cx="3110778" cy="319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0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15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타자 게임 만들기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2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141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타자 게임 만들기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 smtClean="0"/>
              <a:t>타자 </a:t>
            </a:r>
            <a:r>
              <a:rPr lang="ko-KR" altLang="en-US" sz="2000" b="1" dirty="0"/>
              <a:t>게임이란</a:t>
            </a:r>
            <a:r>
              <a:rPr lang="en-US" altLang="ko-KR" sz="2000" b="1" dirty="0" smtClean="0"/>
              <a:t>?</a:t>
            </a:r>
          </a:p>
          <a:p>
            <a:pPr>
              <a:lnSpc>
                <a:spcPct val="110000"/>
              </a:lnSpc>
            </a:pPr>
            <a:endParaRPr lang="en-US" altLang="ko-KR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리스트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en-US" altLang="ko-KR" sz="2000" b="1" dirty="0" err="1"/>
              <a:t>random.dhoice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함수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프로젝트 구조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222910" y="4263436"/>
            <a:ext cx="675341" cy="475740"/>
            <a:chOff x="395536" y="1757809"/>
            <a:chExt cx="720080" cy="507256"/>
          </a:xfrm>
        </p:grpSpPr>
        <p:sp>
          <p:nvSpPr>
            <p:cNvPr id="19" name="순서도: 처리 18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611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타자 게임이란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7471818" cy="4964629"/>
          </a:xfrm>
        </p:spPr>
        <p:txBody>
          <a:bodyPr/>
          <a:lstStyle/>
          <a:p>
            <a:pPr algn="just"/>
            <a:r>
              <a:rPr lang="en-US" altLang="ko-KR" dirty="0"/>
              <a:t> </a:t>
            </a:r>
            <a:r>
              <a:rPr lang="ko-KR" altLang="en-US" dirty="0"/>
              <a:t>게임이 시작되면 동물 이름으로 된 영어 단어가 화면에 </a:t>
            </a:r>
            <a:r>
              <a:rPr lang="ko-KR" altLang="en-US" dirty="0" smtClean="0"/>
              <a:t>표시됨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사용자는 그 단어를 </a:t>
            </a:r>
            <a:r>
              <a:rPr lang="ko-KR" altLang="en-US" dirty="0"/>
              <a:t>최대한 빠르고 정확하게 입력해야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바르게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입력했으면 </a:t>
            </a:r>
            <a:r>
              <a:rPr lang="ko-KR" altLang="en-US" dirty="0"/>
              <a:t>다음 </a:t>
            </a:r>
            <a:r>
              <a:rPr lang="ko-KR" altLang="en-US" dirty="0" smtClean="0"/>
              <a:t>문제로 </a:t>
            </a:r>
            <a:r>
              <a:rPr lang="ko-KR" altLang="en-US" dirty="0"/>
              <a:t>넘어가고</a:t>
            </a:r>
            <a:r>
              <a:rPr lang="en-US" altLang="ko-KR" dirty="0"/>
              <a:t>, </a:t>
            </a:r>
            <a:r>
              <a:rPr lang="ko-KR" altLang="en-US" dirty="0"/>
              <a:t>오타가 있으면 같은 </a:t>
            </a:r>
            <a:r>
              <a:rPr lang="ko-KR" altLang="en-US" dirty="0" smtClean="0"/>
              <a:t>단어가 </a:t>
            </a:r>
            <a:r>
              <a:rPr lang="ko-KR" altLang="en-US" dirty="0"/>
              <a:t>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번 더 나옴</a:t>
            </a:r>
            <a:r>
              <a:rPr lang="en-US" altLang="ko-KR" dirty="0" smtClean="0"/>
              <a:t>. </a:t>
            </a:r>
            <a:r>
              <a:rPr lang="ko-KR" altLang="en-US" dirty="0" smtClean="0"/>
              <a:t>틀린 </a:t>
            </a:r>
            <a:r>
              <a:rPr lang="ko-KR" altLang="en-US" dirty="0"/>
              <a:t>문제를 다시 입력하는 동안에도 시간은 계속 </a:t>
            </a:r>
            <a:r>
              <a:rPr lang="ko-KR" altLang="en-US" dirty="0" err="1" smtClean="0"/>
              <a:t>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르기</a:t>
            </a:r>
            <a:r>
              <a:rPr lang="ko-KR" altLang="en-US" dirty="0" smtClean="0"/>
              <a:t> 때문에 </a:t>
            </a:r>
            <a:r>
              <a:rPr lang="ko-KR" altLang="en-US" dirty="0"/>
              <a:t>속도뿐만 </a:t>
            </a:r>
            <a:r>
              <a:rPr lang="ko-KR" altLang="en-US" dirty="0" smtClean="0"/>
              <a:t>아니라 </a:t>
            </a:r>
            <a:r>
              <a:rPr lang="ko-KR" altLang="en-US" dirty="0"/>
              <a:t>정확도도 중요한 </a:t>
            </a:r>
            <a:r>
              <a:rPr lang="ko-KR" altLang="en-US" dirty="0" smtClean="0"/>
              <a:t>게임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52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리스트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4406" y="1355149"/>
            <a:ext cx="8105496" cy="3341206"/>
          </a:xfrm>
        </p:spPr>
        <p:txBody>
          <a:bodyPr/>
          <a:lstStyle/>
          <a:p>
            <a:r>
              <a:rPr lang="ko-KR" altLang="en-US" dirty="0"/>
              <a:t>여러 정보를 하나로 묶어서 저장하고 관리할 수 있게 하는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&gt;&gt;&gt; </a:t>
            </a:r>
            <a:r>
              <a:rPr lang="en-US" altLang="ko-KR" dirty="0"/>
              <a:t>a = [5, 7, 9</a:t>
            </a:r>
            <a:r>
              <a:rPr lang="en-US" altLang="ko-KR" dirty="0" smtClean="0"/>
              <a:t>]        </a:t>
            </a:r>
            <a:br>
              <a:rPr lang="en-US" altLang="ko-KR" dirty="0" smtClean="0"/>
            </a:br>
            <a:r>
              <a:rPr lang="en-US" altLang="ko-KR" dirty="0" smtClean="0"/>
              <a:t>&gt;&gt;&gt; a</a:t>
            </a:r>
            <a:br>
              <a:rPr lang="en-US" altLang="ko-KR" dirty="0" smtClean="0"/>
            </a:br>
            <a:r>
              <a:rPr lang="en-US" altLang="ko-KR" dirty="0" smtClean="0"/>
              <a:t>[5</a:t>
            </a:r>
            <a:r>
              <a:rPr lang="en-US" altLang="ko-KR" dirty="0"/>
              <a:t>, 7, 9</a:t>
            </a:r>
            <a:r>
              <a:rPr lang="en-US" altLang="ko-KR" dirty="0" smtClean="0"/>
              <a:t>]</a:t>
            </a:r>
            <a:br>
              <a:rPr lang="en-US" altLang="ko-KR" dirty="0" smtClean="0"/>
            </a:br>
            <a:r>
              <a:rPr lang="en-US" altLang="ko-KR" dirty="0" smtClean="0"/>
              <a:t>&gt;&gt;&gt; a[0]</a:t>
            </a:r>
            <a:br>
              <a:rPr lang="en-US" altLang="ko-KR" dirty="0" smtClean="0"/>
            </a:br>
            <a:r>
              <a:rPr lang="en-US" altLang="ko-KR" dirty="0" smtClean="0"/>
              <a:t>5 </a:t>
            </a:r>
            <a:br>
              <a:rPr lang="en-US" altLang="ko-KR" dirty="0" smtClean="0"/>
            </a:br>
            <a:r>
              <a:rPr lang="en-US" altLang="ko-KR" dirty="0" smtClean="0"/>
              <a:t>&gt;&gt;&gt; a[2]</a:t>
            </a:r>
            <a:br>
              <a:rPr lang="en-US" altLang="ko-KR" dirty="0" smtClean="0"/>
            </a:br>
            <a:r>
              <a:rPr lang="en-US" altLang="ko-KR" dirty="0" smtClean="0"/>
              <a:t>9</a:t>
            </a:r>
            <a:br>
              <a:rPr lang="en-US" altLang="ko-KR" dirty="0" smtClean="0"/>
            </a:br>
            <a:r>
              <a:rPr lang="en-US" altLang="ko-KR" dirty="0" smtClean="0"/>
              <a:t>&gt;&gt;&gt;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431" y="2046432"/>
            <a:ext cx="5703093" cy="4493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rgbClr val="953D46"/>
                </a:solidFill>
              </a:rPr>
              <a:t>정수 </a:t>
            </a:r>
            <a:r>
              <a:rPr lang="en-US" altLang="ko-KR" dirty="0">
                <a:solidFill>
                  <a:srgbClr val="953D46"/>
                </a:solidFill>
              </a:rPr>
              <a:t>5, 7, 9</a:t>
            </a:r>
            <a:r>
              <a:rPr lang="ko-KR" altLang="en-US" dirty="0">
                <a:solidFill>
                  <a:srgbClr val="953D46"/>
                </a:solidFill>
              </a:rPr>
              <a:t>를 묶어 </a:t>
            </a:r>
            <a:r>
              <a:rPr lang="en-US" altLang="ko-KR" dirty="0">
                <a:solidFill>
                  <a:srgbClr val="953D46"/>
                </a:solidFill>
              </a:rPr>
              <a:t>a</a:t>
            </a:r>
            <a:r>
              <a:rPr lang="ko-KR" altLang="en-US" dirty="0">
                <a:solidFill>
                  <a:srgbClr val="953D46"/>
                </a:solidFill>
              </a:rPr>
              <a:t>라는 리스트를 만든 </a:t>
            </a:r>
            <a:r>
              <a:rPr lang="ko-KR" altLang="en-US" dirty="0" smtClean="0">
                <a:solidFill>
                  <a:srgbClr val="953D46"/>
                </a:solidFill>
              </a:rPr>
              <a:t>것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a</a:t>
            </a:r>
            <a:r>
              <a:rPr lang="ko-KR" altLang="en-US" dirty="0">
                <a:solidFill>
                  <a:srgbClr val="953D46"/>
                </a:solidFill>
              </a:rPr>
              <a:t>를 입력하면 </a:t>
            </a:r>
            <a:r>
              <a:rPr lang="en-US" altLang="ko-KR" dirty="0">
                <a:solidFill>
                  <a:srgbClr val="953D46"/>
                </a:solidFill>
              </a:rPr>
              <a:t>[5, 7, 9]</a:t>
            </a:r>
            <a:r>
              <a:rPr lang="ko-KR" altLang="en-US" dirty="0">
                <a:solidFill>
                  <a:srgbClr val="953D46"/>
                </a:solidFill>
              </a:rPr>
              <a:t>가 </a:t>
            </a:r>
            <a:r>
              <a:rPr lang="ko-KR" altLang="en-US" dirty="0" smtClean="0">
                <a:solidFill>
                  <a:srgbClr val="953D46"/>
                </a:solidFill>
              </a:rPr>
              <a:t>표시됨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ko-KR" altLang="en-US" dirty="0" smtClean="0">
                <a:solidFill>
                  <a:srgbClr val="953D46"/>
                </a:solidFill>
              </a:rPr>
              <a:t>주의점 </a:t>
            </a:r>
            <a:r>
              <a:rPr lang="en-US" altLang="ko-KR" dirty="0" smtClean="0">
                <a:solidFill>
                  <a:srgbClr val="953D46"/>
                </a:solidFill>
              </a:rPr>
              <a:t>:</a:t>
            </a:r>
            <a:r>
              <a:rPr lang="ko-KR" altLang="en-US" dirty="0" smtClean="0">
                <a:solidFill>
                  <a:srgbClr val="953D46"/>
                </a:solidFill>
              </a:rPr>
              <a:t> </a:t>
            </a:r>
            <a:r>
              <a:rPr lang="ko-KR" altLang="en-US" dirty="0" err="1">
                <a:solidFill>
                  <a:srgbClr val="953D46"/>
                </a:solidFill>
              </a:rPr>
              <a:t>파이썬의</a:t>
            </a:r>
            <a:r>
              <a:rPr lang="ko-KR" altLang="en-US" dirty="0">
                <a:solidFill>
                  <a:srgbClr val="953D46"/>
                </a:solidFill>
              </a:rPr>
              <a:t> 리스트에서는 순서를 </a:t>
            </a:r>
            <a:r>
              <a:rPr lang="en-US" altLang="ko-KR" dirty="0">
                <a:solidFill>
                  <a:srgbClr val="953D46"/>
                </a:solidFill>
              </a:rPr>
              <a:t>1</a:t>
            </a:r>
            <a:r>
              <a:rPr lang="ko-KR" altLang="en-US" dirty="0">
                <a:solidFill>
                  <a:srgbClr val="953D46"/>
                </a:solidFill>
              </a:rPr>
              <a:t>이 </a:t>
            </a:r>
            <a:r>
              <a:rPr lang="ko-KR" altLang="en-US" dirty="0" smtClean="0">
                <a:solidFill>
                  <a:srgbClr val="953D46"/>
                </a:solidFill>
              </a:rPr>
              <a:t>아닌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          </a:t>
            </a:r>
            <a:r>
              <a:rPr lang="ko-KR" altLang="en-US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>
                <a:solidFill>
                  <a:srgbClr val="953D46"/>
                </a:solidFill>
              </a:rPr>
              <a:t>0</a:t>
            </a:r>
            <a:r>
              <a:rPr lang="ko-KR" altLang="en-US" dirty="0">
                <a:solidFill>
                  <a:srgbClr val="953D46"/>
                </a:solidFill>
              </a:rPr>
              <a:t>부터 </a:t>
            </a:r>
            <a:r>
              <a:rPr lang="ko-KR" altLang="en-US" dirty="0" smtClean="0">
                <a:solidFill>
                  <a:srgbClr val="953D46"/>
                </a:solidFill>
              </a:rPr>
              <a:t>셈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endParaRPr lang="en-US" altLang="ko-KR" dirty="0" smtClean="0">
              <a:solidFill>
                <a:srgbClr val="953D46"/>
              </a:solidFill>
            </a:endParaRPr>
          </a:p>
          <a:p>
            <a:r>
              <a:rPr lang="en-US" altLang="ko-KR" dirty="0" smtClean="0"/>
              <a:t>a[0</a:t>
            </a:r>
            <a:r>
              <a:rPr lang="en-US" altLang="ko-KR" dirty="0"/>
              <a:t>] = 5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리스트 </a:t>
            </a:r>
            <a:r>
              <a:rPr lang="en-US" altLang="ko-KR" dirty="0">
                <a:solidFill>
                  <a:srgbClr val="953D46"/>
                </a:solidFill>
              </a:rPr>
              <a:t>a</a:t>
            </a:r>
            <a:r>
              <a:rPr lang="ko-KR" altLang="en-US" dirty="0">
                <a:solidFill>
                  <a:srgbClr val="953D46"/>
                </a:solidFill>
              </a:rPr>
              <a:t>의 첫 번째 </a:t>
            </a:r>
            <a:r>
              <a:rPr lang="ko-KR" altLang="en-US" dirty="0" smtClean="0">
                <a:solidFill>
                  <a:srgbClr val="953D46"/>
                </a:solidFill>
              </a:rPr>
              <a:t>값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a[1</a:t>
            </a:r>
            <a:r>
              <a:rPr lang="en-US" altLang="ko-KR" dirty="0"/>
              <a:t>] = 7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리스트 </a:t>
            </a:r>
            <a:r>
              <a:rPr lang="en-US" altLang="ko-KR" dirty="0">
                <a:solidFill>
                  <a:srgbClr val="953D46"/>
                </a:solidFill>
              </a:rPr>
              <a:t>a</a:t>
            </a:r>
            <a:r>
              <a:rPr lang="ko-KR" altLang="en-US" dirty="0">
                <a:solidFill>
                  <a:srgbClr val="953D46"/>
                </a:solidFill>
              </a:rPr>
              <a:t>의 두 번째 </a:t>
            </a:r>
            <a:r>
              <a:rPr lang="ko-KR" altLang="en-US" dirty="0" smtClean="0">
                <a:solidFill>
                  <a:srgbClr val="953D46"/>
                </a:solidFill>
              </a:rPr>
              <a:t>값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a[2</a:t>
            </a:r>
            <a:r>
              <a:rPr lang="en-US" altLang="ko-KR" dirty="0"/>
              <a:t>] = 9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리스트 </a:t>
            </a:r>
            <a:r>
              <a:rPr lang="en-US" altLang="ko-KR" dirty="0">
                <a:solidFill>
                  <a:srgbClr val="953D46"/>
                </a:solidFill>
              </a:rPr>
              <a:t>a</a:t>
            </a:r>
            <a:r>
              <a:rPr lang="ko-KR" altLang="en-US" dirty="0">
                <a:solidFill>
                  <a:srgbClr val="953D46"/>
                </a:solidFill>
              </a:rPr>
              <a:t>의 세 번째 값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07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en-US" altLang="ko-KR" dirty="0" err="1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random.choice</a:t>
            </a:r>
            <a:r>
              <a:rPr lang="en-US" altLang="ko-KR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리스트에 들어 있는 자료들 중에서 임의로 </a:t>
            </a:r>
            <a:r>
              <a:rPr lang="ko-KR" altLang="en-US" dirty="0" smtClean="0"/>
              <a:t>하나를 </a:t>
            </a:r>
            <a:r>
              <a:rPr lang="ko-KR" altLang="en-US" dirty="0"/>
              <a:t>고르는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pt-BR" altLang="ko-KR" dirty="0"/>
              <a:t>&gt;&gt;&gt; x = [</a:t>
            </a:r>
            <a:r>
              <a:rPr lang="pt-BR" altLang="ko-KR" dirty="0">
                <a:solidFill>
                  <a:srgbClr val="78AA28"/>
                </a:solidFill>
              </a:rPr>
              <a:t>"a", "b", "c", "d</a:t>
            </a:r>
            <a:r>
              <a:rPr lang="pt-BR" altLang="ko-KR" dirty="0" smtClean="0">
                <a:solidFill>
                  <a:srgbClr val="78AA28"/>
                </a:solidFill>
              </a:rPr>
              <a:t>"</a:t>
            </a:r>
            <a:r>
              <a:rPr lang="pt-BR" altLang="ko-KR" dirty="0" smtClean="0"/>
              <a:t>]</a:t>
            </a:r>
            <a:br>
              <a:rPr lang="pt-BR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>
                <a:solidFill>
                  <a:srgbClr val="FFC000"/>
                </a:solidFill>
              </a:rPr>
              <a:t>import</a:t>
            </a:r>
            <a:r>
              <a:rPr lang="en-US" altLang="ko-KR" dirty="0"/>
              <a:t> </a:t>
            </a:r>
            <a:r>
              <a:rPr lang="en-US" altLang="ko-KR" dirty="0" smtClean="0"/>
              <a:t>random</a:t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 err="1"/>
              <a:t>random.choice</a:t>
            </a:r>
            <a:r>
              <a:rPr lang="en-US" altLang="ko-KR" dirty="0"/>
              <a:t>(x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'c‘</a:t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 err="1"/>
              <a:t>random.choice</a:t>
            </a:r>
            <a:r>
              <a:rPr lang="en-US" altLang="ko-KR" dirty="0"/>
              <a:t>(x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'b‘</a:t>
            </a:r>
            <a:br>
              <a:rPr lang="en-US" altLang="ko-KR" dirty="0" smtClean="0"/>
            </a:br>
            <a:r>
              <a:rPr lang="en-US" altLang="ko-KR" dirty="0" smtClean="0"/>
              <a:t>&gt;&gt;&gt;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77447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프로젝트 구조</a:t>
            </a:r>
          </a:p>
          <a:p>
            <a:pPr lvl="1"/>
            <a:r>
              <a:rPr lang="ko-KR" altLang="en-US" dirty="0" smtClean="0"/>
              <a:t>사전 준비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게임에 필요한 모듈을 </a:t>
            </a:r>
            <a:r>
              <a:rPr lang="ko-KR" altLang="en-US" dirty="0" err="1" smtClean="0"/>
              <a:t>임포트</a:t>
            </a:r>
            <a:r>
              <a:rPr lang="en-US" altLang="ko-KR" dirty="0" smtClean="0"/>
              <a:t>(import)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 Input </a:t>
            </a:r>
            <a:r>
              <a:rPr lang="ko-KR" altLang="en-US" dirty="0" smtClean="0"/>
              <a:t>함수를 이용하여 사용자가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타자 게임을 시작할 준비를 하고 </a:t>
            </a:r>
            <a:r>
              <a:rPr lang="en-US" altLang="ko-KR" dirty="0" smtClean="0"/>
              <a:t>Enter </a:t>
            </a:r>
            <a:r>
              <a:rPr lang="ko-KR" altLang="en-US" dirty="0" smtClean="0"/>
              <a:t>를 누를 때까지 기다림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프로그램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실제로 </a:t>
            </a:r>
            <a:r>
              <a:rPr lang="ko-KR" altLang="en-US" dirty="0"/>
              <a:t>타자 게임을 처리하는 </a:t>
            </a:r>
            <a:r>
              <a:rPr lang="ko-KR" altLang="en-US" dirty="0" smtClean="0"/>
              <a:t>부분</a:t>
            </a:r>
            <a:r>
              <a:rPr lang="en-US" altLang="ko-KR" dirty="0" smtClean="0"/>
              <a:t>. </a:t>
            </a:r>
            <a:r>
              <a:rPr lang="ko-KR" altLang="en-US" dirty="0"/>
              <a:t>사용자에게 문제를 보여 주고 </a:t>
            </a:r>
            <a:r>
              <a:rPr lang="ko-KR" altLang="en-US" dirty="0" smtClean="0"/>
              <a:t>타자 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력을</a:t>
            </a:r>
            <a:r>
              <a:rPr lang="ko-KR" altLang="en-US" dirty="0" smtClean="0"/>
              <a:t> </a:t>
            </a:r>
            <a:r>
              <a:rPr lang="ko-KR" altLang="en-US" dirty="0"/>
              <a:t>받고 처리하는 과정을 다섯 번 </a:t>
            </a:r>
            <a:r>
              <a:rPr lang="ko-KR" altLang="en-US" dirty="0" smtClean="0"/>
              <a:t>반복</a:t>
            </a:r>
            <a:r>
              <a:rPr lang="en-US" altLang="ko-KR" dirty="0" smtClean="0"/>
              <a:t>(</a:t>
            </a:r>
            <a:r>
              <a:rPr lang="ko-KR" altLang="en-US" dirty="0"/>
              <a:t>오타가 나면 다섯 </a:t>
            </a:r>
            <a:r>
              <a:rPr lang="ko-KR" altLang="en-US" dirty="0" smtClean="0"/>
              <a:t>번 이상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반복해야 </a:t>
            </a:r>
            <a:r>
              <a:rPr lang="ko-KR" altLang="en-US" dirty="0"/>
              <a:t>할 수 있으므로 </a:t>
            </a:r>
            <a:r>
              <a:rPr lang="en-US" altLang="ko-KR" dirty="0"/>
              <a:t>for</a:t>
            </a:r>
            <a:r>
              <a:rPr lang="ko-KR" altLang="en-US" dirty="0"/>
              <a:t>가 아닌 </a:t>
            </a:r>
            <a:r>
              <a:rPr lang="en-US" altLang="ko-KR" dirty="0"/>
              <a:t>while </a:t>
            </a:r>
            <a:r>
              <a:rPr lang="ko-KR" altLang="en-US" dirty="0"/>
              <a:t>명령을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).</a:t>
            </a:r>
          </a:p>
          <a:p>
            <a:pPr lvl="1"/>
            <a:r>
              <a:rPr lang="ko-KR" altLang="en-US" dirty="0" smtClean="0"/>
              <a:t>결과를 </a:t>
            </a:r>
            <a:r>
              <a:rPr lang="ko-KR" altLang="en-US" dirty="0"/>
              <a:t>계산해서 보여 </a:t>
            </a:r>
            <a:r>
              <a:rPr lang="ko-KR" altLang="en-US" dirty="0" smtClean="0"/>
              <a:t>주기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사용자가 </a:t>
            </a:r>
            <a:r>
              <a:rPr lang="ko-KR" altLang="en-US" dirty="0"/>
              <a:t>타자 문제를 모두 입력하는 데 걸린 시간을 소수점 </a:t>
            </a:r>
            <a:r>
              <a:rPr lang="ko-KR" altLang="en-US" dirty="0" err="1" smtClean="0"/>
              <a:t>둘째자리까지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계산해서 출력</a:t>
            </a:r>
            <a:r>
              <a:rPr lang="en-US" altLang="ko-KR" dirty="0" smtClean="0"/>
              <a:t>.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89376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7010962" cy="541505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타자 게임 만들기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>
                <a:solidFill>
                  <a:srgbClr val="FFC000"/>
                </a:solidFill>
              </a:rPr>
              <a:t>import</a:t>
            </a:r>
            <a:r>
              <a:rPr lang="en-US" altLang="ko-KR" dirty="0"/>
              <a:t> </a:t>
            </a:r>
            <a:r>
              <a:rPr lang="en-US" altLang="ko-KR" dirty="0" smtClean="0"/>
              <a:t>random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import </a:t>
            </a:r>
            <a:r>
              <a:rPr lang="en-US" altLang="ko-KR" dirty="0" smtClean="0"/>
              <a:t>time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단어 리스트 </a:t>
            </a:r>
            <a:r>
              <a:rPr lang="en-US" altLang="ko-KR" dirty="0">
                <a:solidFill>
                  <a:srgbClr val="953D46"/>
                </a:solidFill>
              </a:rPr>
              <a:t>: </a:t>
            </a:r>
            <a:r>
              <a:rPr lang="ko-KR" altLang="en-US" dirty="0">
                <a:solidFill>
                  <a:srgbClr val="953D46"/>
                </a:solidFill>
              </a:rPr>
              <a:t>여기에 단어를 추가하면 문제에 </a:t>
            </a:r>
            <a:r>
              <a:rPr lang="ko-KR" altLang="en-US" dirty="0" smtClean="0">
                <a:solidFill>
                  <a:srgbClr val="953D46"/>
                </a:solidFill>
              </a:rPr>
              <a:t>나옴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w </a:t>
            </a:r>
            <a:r>
              <a:rPr lang="en-US" altLang="ko-KR" dirty="0"/>
              <a:t>= [</a:t>
            </a:r>
            <a:r>
              <a:rPr lang="en-US" altLang="ko-KR" dirty="0">
                <a:solidFill>
                  <a:srgbClr val="78AA28"/>
                </a:solidFill>
              </a:rPr>
              <a:t>"cat", "dog", "fox", "monkey", "mouse", "panda", "frog</a:t>
            </a:r>
            <a:r>
              <a:rPr lang="en-US" altLang="ko-KR" dirty="0" smtClean="0">
                <a:solidFill>
                  <a:srgbClr val="78AA28"/>
                </a:solidFill>
              </a:rPr>
              <a:t>",</a:t>
            </a:r>
            <a:br>
              <a:rPr lang="en-US" altLang="ko-KR" dirty="0" smtClean="0">
                <a:solidFill>
                  <a:srgbClr val="78AA28"/>
                </a:solidFill>
              </a:rPr>
            </a:b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>
                <a:solidFill>
                  <a:srgbClr val="78AA28"/>
                </a:solidFill>
              </a:rPr>
              <a:t>snake", "wolf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]</a:t>
            </a:r>
            <a:br>
              <a:rPr lang="en-US" altLang="ko-KR" dirty="0" smtClean="0"/>
            </a:br>
            <a:r>
              <a:rPr lang="en-US" altLang="ko-KR" dirty="0" smtClean="0"/>
              <a:t>n </a:t>
            </a:r>
            <a:r>
              <a:rPr lang="en-US" altLang="ko-KR" dirty="0"/>
              <a:t>= </a:t>
            </a:r>
            <a:r>
              <a:rPr lang="en-US" altLang="ko-KR" dirty="0" smtClean="0"/>
              <a:t>1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"[</a:t>
            </a:r>
            <a:r>
              <a:rPr lang="ko-KR" altLang="en-US" dirty="0">
                <a:solidFill>
                  <a:srgbClr val="78AA28"/>
                </a:solidFill>
              </a:rPr>
              <a:t>타자 게임</a:t>
            </a:r>
            <a:r>
              <a:rPr lang="en-US" altLang="ko-KR" dirty="0">
                <a:solidFill>
                  <a:srgbClr val="78AA28"/>
                </a:solidFill>
              </a:rPr>
              <a:t>] </a:t>
            </a:r>
            <a:r>
              <a:rPr lang="ko-KR" altLang="en-US" dirty="0">
                <a:solidFill>
                  <a:srgbClr val="78AA28"/>
                </a:solidFill>
              </a:rPr>
              <a:t>준비되면 </a:t>
            </a:r>
            <a:r>
              <a:rPr lang="ko-KR" altLang="en-US" dirty="0" err="1">
                <a:solidFill>
                  <a:srgbClr val="78AA28"/>
                </a:solidFill>
              </a:rPr>
              <a:t>엔터</a:t>
            </a:r>
            <a:r>
              <a:rPr lang="en-US" altLang="ko-KR" dirty="0" smtClean="0">
                <a:solidFill>
                  <a:srgbClr val="78AA28"/>
                </a:solidFill>
              </a:rPr>
              <a:t>!"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input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>start </a:t>
            </a:r>
            <a:r>
              <a:rPr lang="en-US" altLang="ko-KR" dirty="0"/>
              <a:t>= </a:t>
            </a:r>
            <a:r>
              <a:rPr lang="en-US" altLang="ko-KR" dirty="0" err="1"/>
              <a:t>time.time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456786" y="1355147"/>
            <a:ext cx="5069416" cy="39172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endParaRPr lang="en-US" altLang="ko-KR" dirty="0" smtClean="0">
              <a:solidFill>
                <a:srgbClr val="953D46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문제 번호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사용자가 </a:t>
            </a:r>
            <a:r>
              <a:rPr lang="ko-KR" altLang="en-US" dirty="0" err="1">
                <a:solidFill>
                  <a:srgbClr val="953D46"/>
                </a:solidFill>
              </a:rPr>
              <a:t>엔터를</a:t>
            </a:r>
            <a:r>
              <a:rPr lang="ko-KR" altLang="en-US" dirty="0">
                <a:solidFill>
                  <a:srgbClr val="953D46"/>
                </a:solidFill>
              </a:rPr>
              <a:t> 누를 때까지 </a:t>
            </a:r>
            <a:r>
              <a:rPr lang="ko-KR" altLang="en-US" dirty="0" smtClean="0">
                <a:solidFill>
                  <a:srgbClr val="953D46"/>
                </a:solidFill>
              </a:rPr>
              <a:t>기다림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시작 시간을 </a:t>
            </a:r>
            <a:r>
              <a:rPr lang="ko-KR" altLang="en-US" dirty="0" smtClean="0">
                <a:solidFill>
                  <a:srgbClr val="953D46"/>
                </a:solidFill>
              </a:rPr>
              <a:t>기록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endParaRPr lang="ko-KR" altLang="en-US" dirty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51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27545" y="1355148"/>
            <a:ext cx="3744455" cy="5242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q </a:t>
            </a:r>
            <a:r>
              <a:rPr lang="en-US" altLang="ko-KR" dirty="0"/>
              <a:t>= </a:t>
            </a:r>
            <a:r>
              <a:rPr lang="en-US" altLang="ko-KR" dirty="0" err="1"/>
              <a:t>random.choice</a:t>
            </a:r>
            <a:r>
              <a:rPr lang="en-US" altLang="ko-KR" dirty="0"/>
              <a:t>(w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while</a:t>
            </a:r>
            <a:r>
              <a:rPr lang="en-US" altLang="ko-KR" dirty="0" smtClean="0"/>
              <a:t> </a:t>
            </a:r>
            <a:r>
              <a:rPr lang="en-US" altLang="ko-KR" dirty="0"/>
              <a:t>n &lt;= 5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8AA28"/>
                </a:solidFill>
              </a:rPr>
              <a:t>"*</a:t>
            </a:r>
            <a:r>
              <a:rPr lang="ko-KR" altLang="en-US" dirty="0" smtClean="0">
                <a:solidFill>
                  <a:srgbClr val="78AA28"/>
                </a:solidFill>
              </a:rPr>
              <a:t>문제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, n)</a:t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(q)</a:t>
            </a:r>
            <a:br>
              <a:rPr lang="en-US" altLang="ko-KR" dirty="0" smtClean="0"/>
            </a:br>
            <a:r>
              <a:rPr lang="en-US" altLang="ko-KR" dirty="0" smtClean="0"/>
              <a:t>      x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7030A0"/>
                </a:solidFill>
              </a:rPr>
              <a:t>input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FFC000"/>
                </a:solidFill>
              </a:rPr>
              <a:t>if</a:t>
            </a:r>
            <a:r>
              <a:rPr lang="en-US" altLang="ko-KR" dirty="0" smtClean="0"/>
              <a:t> </a:t>
            </a:r>
            <a:r>
              <a:rPr lang="en-US" altLang="ko-KR" dirty="0"/>
              <a:t>q == x: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ko-KR" altLang="en-US" dirty="0">
                <a:solidFill>
                  <a:srgbClr val="78AA28"/>
                </a:solidFill>
              </a:rPr>
              <a:t>통과</a:t>
            </a:r>
            <a:r>
              <a:rPr lang="en-US" altLang="ko-KR" dirty="0" smtClean="0">
                <a:solidFill>
                  <a:srgbClr val="78AA28"/>
                </a:solidFill>
              </a:rPr>
              <a:t>!"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     n </a:t>
            </a:r>
            <a:r>
              <a:rPr lang="en-US" altLang="ko-KR" dirty="0"/>
              <a:t>= n + </a:t>
            </a:r>
            <a:r>
              <a:rPr lang="en-US" altLang="ko-KR" dirty="0" smtClean="0"/>
              <a:t>1</a:t>
            </a:r>
            <a:br>
              <a:rPr lang="en-US" altLang="ko-KR" dirty="0" smtClean="0"/>
            </a:br>
            <a:r>
              <a:rPr lang="en-US" altLang="ko-KR" dirty="0" smtClean="0"/>
              <a:t>           q </a:t>
            </a:r>
            <a:r>
              <a:rPr lang="en-US" altLang="ko-KR" dirty="0"/>
              <a:t>= </a:t>
            </a:r>
            <a:r>
              <a:rPr lang="en-US" altLang="ko-KR" dirty="0" err="1"/>
              <a:t>random.choice</a:t>
            </a:r>
            <a:r>
              <a:rPr lang="en-US" altLang="ko-KR" dirty="0"/>
              <a:t>(w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FFC000"/>
                </a:solidFill>
              </a:rPr>
              <a:t>else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ko-KR" altLang="en-US" dirty="0">
                <a:solidFill>
                  <a:srgbClr val="78AA28"/>
                </a:solidFill>
              </a:rPr>
              <a:t>오타</a:t>
            </a:r>
            <a:r>
              <a:rPr lang="en-US" altLang="ko-KR" dirty="0">
                <a:solidFill>
                  <a:srgbClr val="78AA28"/>
                </a:solidFill>
              </a:rPr>
              <a:t>! </a:t>
            </a:r>
            <a:r>
              <a:rPr lang="ko-KR" altLang="en-US" dirty="0">
                <a:solidFill>
                  <a:srgbClr val="78AA28"/>
                </a:solidFill>
              </a:rPr>
              <a:t>다시 도전</a:t>
            </a:r>
            <a:r>
              <a:rPr lang="en-US" altLang="ko-KR" dirty="0" smtClean="0">
                <a:solidFill>
                  <a:srgbClr val="78AA28"/>
                </a:solidFill>
              </a:rPr>
              <a:t>!"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end </a:t>
            </a:r>
            <a:r>
              <a:rPr lang="en-US" altLang="ko-KR" dirty="0"/>
              <a:t>= </a:t>
            </a:r>
            <a:r>
              <a:rPr lang="en-US" altLang="ko-KR" dirty="0" err="1"/>
              <a:t>time.time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>et </a:t>
            </a:r>
            <a:r>
              <a:rPr lang="en-US" altLang="ko-KR" dirty="0"/>
              <a:t>= end - </a:t>
            </a:r>
            <a:r>
              <a:rPr lang="en-US" altLang="ko-KR" dirty="0" smtClean="0"/>
              <a:t>start</a:t>
            </a:r>
            <a:br>
              <a:rPr lang="en-US" altLang="ko-KR" dirty="0" smtClean="0"/>
            </a:br>
            <a:r>
              <a:rPr lang="en-US" altLang="ko-KR" dirty="0" smtClean="0"/>
              <a:t>et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7030A0"/>
                </a:solidFill>
              </a:rPr>
              <a:t>format</a:t>
            </a:r>
            <a:r>
              <a:rPr lang="en-US" altLang="ko-KR" dirty="0"/>
              <a:t>(et, </a:t>
            </a:r>
            <a:r>
              <a:rPr lang="en-US" altLang="ko-KR" dirty="0">
                <a:solidFill>
                  <a:srgbClr val="78AA28"/>
                </a:solidFill>
              </a:rPr>
              <a:t>".2f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ko-KR" altLang="en-US" dirty="0">
                <a:solidFill>
                  <a:srgbClr val="78AA28"/>
                </a:solidFill>
              </a:rPr>
              <a:t>타자 시간 </a:t>
            </a:r>
            <a:r>
              <a:rPr lang="en-US" altLang="ko-KR" dirty="0">
                <a:solidFill>
                  <a:srgbClr val="78AA28"/>
                </a:solidFill>
              </a:rPr>
              <a:t>:"</a:t>
            </a:r>
            <a:r>
              <a:rPr lang="en-US" altLang="ko-KR" dirty="0"/>
              <a:t>, et, 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ko-KR" altLang="en-US" dirty="0">
                <a:solidFill>
                  <a:srgbClr val="78AA28"/>
                </a:solidFill>
              </a:rPr>
              <a:t>초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341573" y="1355147"/>
            <a:ext cx="4802428" cy="5242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단어 리스트에서 아무것이나 하나 </a:t>
            </a:r>
            <a:r>
              <a:rPr lang="ko-KR" altLang="en-US" dirty="0" smtClean="0">
                <a:solidFill>
                  <a:srgbClr val="953D46"/>
                </a:solidFill>
              </a:rPr>
              <a:t>뽑음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문제를 다섯 번 </a:t>
            </a:r>
            <a:r>
              <a:rPr lang="ko-KR" altLang="en-US" dirty="0" smtClean="0">
                <a:solidFill>
                  <a:srgbClr val="953D46"/>
                </a:solidFill>
              </a:rPr>
              <a:t>반복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문제를 </a:t>
            </a:r>
            <a:r>
              <a:rPr lang="ko-KR" altLang="en-US" dirty="0" smtClean="0">
                <a:solidFill>
                  <a:srgbClr val="953D46"/>
                </a:solidFill>
              </a:rPr>
              <a:t>보여줌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사용자 입력을 </a:t>
            </a:r>
            <a:r>
              <a:rPr lang="ko-KR" altLang="en-US" dirty="0" smtClean="0">
                <a:solidFill>
                  <a:srgbClr val="953D46"/>
                </a:solidFill>
              </a:rPr>
              <a:t>받음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문제와 입력이 같을 때</a:t>
            </a:r>
            <a:r>
              <a:rPr lang="en-US" altLang="ko-KR" dirty="0">
                <a:solidFill>
                  <a:srgbClr val="953D46"/>
                </a:solidFill>
              </a:rPr>
              <a:t>(</a:t>
            </a:r>
            <a:r>
              <a:rPr lang="ko-KR" altLang="en-US" dirty="0">
                <a:solidFill>
                  <a:srgbClr val="953D46"/>
                </a:solidFill>
              </a:rPr>
              <a:t>올바로 입력했을 때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“</a:t>
            </a:r>
            <a:r>
              <a:rPr lang="ko-KR" altLang="en-US" dirty="0">
                <a:solidFill>
                  <a:srgbClr val="953D46"/>
                </a:solidFill>
              </a:rPr>
              <a:t>통과</a:t>
            </a:r>
            <a:r>
              <a:rPr lang="en-US" altLang="ko-KR" dirty="0">
                <a:solidFill>
                  <a:srgbClr val="953D46"/>
                </a:solidFill>
              </a:rPr>
              <a:t>!”</a:t>
            </a:r>
            <a:r>
              <a:rPr lang="ko-KR" altLang="en-US" dirty="0">
                <a:solidFill>
                  <a:srgbClr val="953D46"/>
                </a:solidFill>
              </a:rPr>
              <a:t>라고 </a:t>
            </a:r>
            <a:r>
              <a:rPr lang="ko-KR" altLang="en-US" dirty="0" smtClean="0">
                <a:solidFill>
                  <a:srgbClr val="953D46"/>
                </a:solidFill>
              </a:rPr>
              <a:t>출력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문제 번호를 </a:t>
            </a:r>
            <a:r>
              <a:rPr lang="en-US" altLang="ko-KR" dirty="0">
                <a:solidFill>
                  <a:srgbClr val="953D46"/>
                </a:solidFill>
              </a:rPr>
              <a:t>1 </a:t>
            </a:r>
            <a:r>
              <a:rPr lang="ko-KR" altLang="en-US" dirty="0" smtClean="0">
                <a:solidFill>
                  <a:srgbClr val="953D46"/>
                </a:solidFill>
              </a:rPr>
              <a:t>증가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새 문제를 </a:t>
            </a:r>
            <a:r>
              <a:rPr lang="ko-KR" altLang="en-US" dirty="0" smtClean="0">
                <a:solidFill>
                  <a:srgbClr val="953D46"/>
                </a:solidFill>
              </a:rPr>
              <a:t>뽑음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끝난 시간을 </a:t>
            </a:r>
            <a:r>
              <a:rPr lang="ko-KR" altLang="en-US" dirty="0" smtClean="0">
                <a:solidFill>
                  <a:srgbClr val="953D46"/>
                </a:solidFill>
              </a:rPr>
              <a:t>기록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실제로 걸린 시간을 </a:t>
            </a:r>
            <a:r>
              <a:rPr lang="ko-KR" altLang="en-US" dirty="0" smtClean="0">
                <a:solidFill>
                  <a:srgbClr val="953D46"/>
                </a:solidFill>
              </a:rPr>
              <a:t>계산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보기 좋게 소수점 둘째 자리까지만 </a:t>
            </a:r>
            <a:r>
              <a:rPr lang="ko-KR" altLang="en-US" dirty="0" smtClean="0">
                <a:solidFill>
                  <a:srgbClr val="953D46"/>
                </a:solidFill>
              </a:rPr>
              <a:t>표기</a:t>
            </a:r>
            <a:endParaRPr lang="ko-KR" altLang="en-US" dirty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53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3669756" cy="529984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실행결과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/>
              <a:t>[</a:t>
            </a:r>
            <a:r>
              <a:rPr lang="ko-KR" altLang="en-US" dirty="0"/>
              <a:t>타자 게임</a:t>
            </a:r>
            <a:r>
              <a:rPr lang="en-US" altLang="ko-KR" dirty="0"/>
              <a:t>] </a:t>
            </a:r>
            <a:r>
              <a:rPr lang="ko-KR" altLang="en-US" dirty="0"/>
              <a:t>준비되면 </a:t>
            </a:r>
            <a:r>
              <a:rPr lang="ko-KR" altLang="en-US" dirty="0" err="1"/>
              <a:t>엔터</a:t>
            </a:r>
            <a:r>
              <a:rPr lang="en-US" altLang="ko-KR" dirty="0"/>
              <a:t>!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*문제 </a:t>
            </a:r>
            <a:r>
              <a:rPr lang="en-US" altLang="ko-KR" dirty="0" smtClean="0"/>
              <a:t>1</a:t>
            </a:r>
            <a:br>
              <a:rPr lang="en-US" altLang="ko-KR" dirty="0" smtClean="0"/>
            </a:br>
            <a:r>
              <a:rPr lang="en-US" altLang="ko-KR" dirty="0" smtClean="0"/>
              <a:t>snake</a:t>
            </a:r>
            <a:br>
              <a:rPr lang="en-US" altLang="ko-KR" dirty="0" smtClean="0"/>
            </a:br>
            <a:r>
              <a:rPr lang="en-US" altLang="ko-KR" dirty="0" err="1" smtClean="0"/>
              <a:t>Snake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통과</a:t>
            </a:r>
            <a:r>
              <a:rPr lang="en-US" altLang="ko-KR" dirty="0" smtClean="0"/>
              <a:t>!</a:t>
            </a:r>
            <a:br>
              <a:rPr lang="en-US" altLang="ko-KR" dirty="0" smtClean="0"/>
            </a:br>
            <a:r>
              <a:rPr lang="en-US" altLang="ko-KR" dirty="0" smtClean="0"/>
              <a:t>*</a:t>
            </a:r>
            <a:r>
              <a:rPr lang="ko-KR" altLang="en-US" dirty="0"/>
              <a:t>문제 </a:t>
            </a:r>
            <a:r>
              <a:rPr lang="en-US" altLang="ko-KR" dirty="0" smtClean="0"/>
              <a:t>2</a:t>
            </a:r>
            <a:br>
              <a:rPr lang="en-US" altLang="ko-KR" dirty="0" smtClean="0"/>
            </a:br>
            <a:r>
              <a:rPr lang="en-US" altLang="ko-KR" dirty="0" smtClean="0"/>
              <a:t>Frog</a:t>
            </a:r>
            <a:br>
              <a:rPr lang="en-US" altLang="ko-KR" dirty="0" smtClean="0"/>
            </a:br>
            <a:r>
              <a:rPr lang="en-US" altLang="ko-KR" dirty="0" err="1" smtClean="0"/>
              <a:t>frog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통과</a:t>
            </a:r>
            <a:r>
              <a:rPr lang="en-US" altLang="ko-KR" dirty="0" smtClean="0"/>
              <a:t>!</a:t>
            </a:r>
            <a:br>
              <a:rPr lang="en-US" altLang="ko-KR" dirty="0" smtClean="0"/>
            </a:br>
            <a:r>
              <a:rPr lang="en-US" altLang="ko-KR" dirty="0"/>
              <a:t>*</a:t>
            </a:r>
            <a:r>
              <a:rPr lang="ko-KR" altLang="en-US" dirty="0"/>
              <a:t>문제 </a:t>
            </a:r>
            <a:r>
              <a:rPr lang="en-US" altLang="ko-KR" dirty="0"/>
              <a:t>3</a:t>
            </a:r>
            <a:br>
              <a:rPr lang="en-US" altLang="ko-KR" dirty="0"/>
            </a:br>
            <a:r>
              <a:rPr lang="en-US" altLang="ko-KR" dirty="0"/>
              <a:t>frog</a:t>
            </a:r>
            <a:br>
              <a:rPr lang="en-US" altLang="ko-KR" dirty="0"/>
            </a:br>
            <a:r>
              <a:rPr lang="en-US" altLang="ko-KR" dirty="0" err="1"/>
              <a:t>Frog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통과</a:t>
            </a:r>
            <a:r>
              <a:rPr lang="en-US" altLang="ko-KR" dirty="0"/>
              <a:t>!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477467" y="2261899"/>
            <a:ext cx="2690437" cy="5299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*</a:t>
            </a:r>
            <a:r>
              <a:rPr lang="ko-KR" altLang="en-US" dirty="0" smtClean="0"/>
              <a:t>문제 </a:t>
            </a:r>
            <a:r>
              <a:rPr lang="en-US" altLang="ko-KR" dirty="0" smtClean="0"/>
              <a:t>4</a:t>
            </a:r>
            <a:br>
              <a:rPr lang="en-US" altLang="ko-KR" dirty="0" smtClean="0"/>
            </a:br>
            <a:r>
              <a:rPr lang="en-US" altLang="ko-KR" dirty="0" smtClean="0"/>
              <a:t>fox</a:t>
            </a:r>
            <a:br>
              <a:rPr lang="en-US" altLang="ko-KR" dirty="0" smtClean="0"/>
            </a:br>
            <a:r>
              <a:rPr lang="en-US" altLang="ko-KR" dirty="0" err="1" smtClean="0"/>
              <a:t>fox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통과</a:t>
            </a:r>
            <a:r>
              <a:rPr lang="en-US" altLang="ko-KR" dirty="0" smtClean="0"/>
              <a:t>!</a:t>
            </a:r>
            <a:br>
              <a:rPr lang="en-US" altLang="ko-KR" dirty="0" smtClean="0"/>
            </a:br>
            <a:r>
              <a:rPr lang="en-US" altLang="ko-KR" dirty="0" smtClean="0"/>
              <a:t>*</a:t>
            </a:r>
            <a:r>
              <a:rPr lang="ko-KR" altLang="en-US" dirty="0" smtClean="0"/>
              <a:t>문제 </a:t>
            </a:r>
            <a:r>
              <a:rPr lang="en-US" altLang="ko-KR" dirty="0" smtClean="0"/>
              <a:t>5</a:t>
            </a:r>
            <a:br>
              <a:rPr lang="en-US" altLang="ko-KR" dirty="0" smtClean="0"/>
            </a:br>
            <a:r>
              <a:rPr lang="en-US" altLang="ko-KR" dirty="0" smtClean="0"/>
              <a:t>cat</a:t>
            </a:r>
            <a:br>
              <a:rPr lang="en-US" altLang="ko-KR" dirty="0" smtClean="0"/>
            </a:br>
            <a:r>
              <a:rPr lang="en-US" altLang="ko-KR" dirty="0" err="1" smtClean="0"/>
              <a:t>cat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통과</a:t>
            </a:r>
            <a:r>
              <a:rPr lang="en-US" altLang="ko-KR" dirty="0" smtClean="0"/>
              <a:t>!</a:t>
            </a:r>
            <a:br>
              <a:rPr lang="en-US" altLang="ko-KR" dirty="0" smtClean="0"/>
            </a:br>
            <a:r>
              <a:rPr lang="ko-KR" altLang="en-US" dirty="0" smtClean="0"/>
              <a:t>타자 시간 </a:t>
            </a:r>
            <a:r>
              <a:rPr lang="en-US" altLang="ko-KR" dirty="0" smtClean="0"/>
              <a:t>: 12.97 </a:t>
            </a:r>
            <a:r>
              <a:rPr lang="ko-KR" altLang="en-US" dirty="0" smtClean="0"/>
              <a:t>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70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16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거북이 대포 게임 만들기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658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대화형 셸이 뭔가요</a:t>
            </a:r>
            <a:r>
              <a:rPr lang="en-US" altLang="ko-KR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인사말을 출력하는 프로그램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/>
              <a:t>print("Hello?")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68" y="2598208"/>
            <a:ext cx="7505700" cy="33655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27545" y="3889857"/>
            <a:ext cx="633677" cy="23042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6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거북이 대포 게임 만들기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/>
              <a:t>거북이 대포 게임이란</a:t>
            </a:r>
            <a:r>
              <a:rPr lang="en-US" altLang="ko-KR" sz="2000" b="1" dirty="0" smtClean="0"/>
              <a:t>?</a:t>
            </a:r>
          </a:p>
          <a:p>
            <a:pPr>
              <a:lnSpc>
                <a:spcPct val="110000"/>
              </a:lnSpc>
            </a:pPr>
            <a:endParaRPr lang="en-US" altLang="ko-KR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좌표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각도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글자 </a:t>
            </a:r>
            <a:r>
              <a:rPr lang="ko-KR" altLang="en-US" sz="2000" b="1" dirty="0" smtClean="0"/>
              <a:t>쓰기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프로젝트 구조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222910" y="4263436"/>
            <a:ext cx="675341" cy="475740"/>
            <a:chOff x="395536" y="1757809"/>
            <a:chExt cx="720080" cy="507256"/>
          </a:xfrm>
        </p:grpSpPr>
        <p:sp>
          <p:nvSpPr>
            <p:cNvPr id="19" name="순서도: 처리 18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22909" y="4967931"/>
            <a:ext cx="675341" cy="475740"/>
            <a:chOff x="395536" y="1757809"/>
            <a:chExt cx="720080" cy="507256"/>
          </a:xfrm>
        </p:grpSpPr>
        <p:sp>
          <p:nvSpPr>
            <p:cNvPr id="22" name="순서도: 처리 2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05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26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대포 게임이란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‘곡사포’ 게임의 한 </a:t>
            </a:r>
            <a:r>
              <a:rPr lang="ko-KR" altLang="en-US" dirty="0" smtClean="0"/>
              <a:t>종류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키보드 </a:t>
            </a:r>
            <a:r>
              <a:rPr lang="ko-KR" altLang="en-US" dirty="0"/>
              <a:t>방향키인 ↑ </a:t>
            </a:r>
            <a:r>
              <a:rPr lang="en-US" altLang="ko-KR" dirty="0"/>
              <a:t>, </a:t>
            </a:r>
            <a:r>
              <a:rPr lang="ko-KR" altLang="en-US" dirty="0"/>
              <a:t>↓ 로 </a:t>
            </a:r>
            <a:r>
              <a:rPr lang="ko-KR" altLang="en-US" dirty="0" smtClean="0"/>
              <a:t>발사 각도를 </a:t>
            </a:r>
            <a:r>
              <a:rPr lang="ko-KR" altLang="en-US" dirty="0"/>
              <a:t>조절하고 </a:t>
            </a:r>
            <a:r>
              <a:rPr lang="en-US" altLang="ko-KR" dirty="0" err="1"/>
              <a:t>SpaceBar</a:t>
            </a:r>
            <a:r>
              <a:rPr lang="en-US" altLang="ko-KR" dirty="0"/>
              <a:t> </a:t>
            </a:r>
            <a:r>
              <a:rPr lang="ko-KR" altLang="en-US" dirty="0"/>
              <a:t>로 대포를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발사하면 </a:t>
            </a:r>
            <a:r>
              <a:rPr lang="ko-KR" altLang="en-US" dirty="0"/>
              <a:t>화살촉 모양의 대포가 하늘로 </a:t>
            </a:r>
            <a:r>
              <a:rPr lang="ko-KR" altLang="en-US" dirty="0" smtClean="0"/>
              <a:t>날아감</a:t>
            </a:r>
            <a:r>
              <a:rPr lang="en-US" altLang="ko-KR" dirty="0" smtClean="0"/>
              <a:t>. </a:t>
            </a:r>
            <a:r>
              <a:rPr lang="ko-KR" altLang="en-US" dirty="0"/>
              <a:t>날아가던 </a:t>
            </a:r>
            <a:r>
              <a:rPr lang="ko-KR" altLang="en-US" dirty="0" smtClean="0"/>
              <a:t>대포가 </a:t>
            </a:r>
            <a:r>
              <a:rPr lang="ko-KR" altLang="en-US" dirty="0"/>
              <a:t>땅에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닿을 </a:t>
            </a:r>
            <a:r>
              <a:rPr lang="ko-KR" altLang="en-US" dirty="0"/>
              <a:t>때 초록색 목표 지점을 맞히면 ‘</a:t>
            </a:r>
            <a:r>
              <a:rPr lang="en-US" altLang="ko-KR" dirty="0"/>
              <a:t>Good!’</a:t>
            </a:r>
            <a:r>
              <a:rPr lang="ko-KR" altLang="en-US" dirty="0" smtClean="0"/>
              <a:t>이라는 </a:t>
            </a:r>
            <a:r>
              <a:rPr lang="ko-KR" altLang="en-US" dirty="0"/>
              <a:t>메시지를 보여 주고</a:t>
            </a:r>
            <a:r>
              <a:rPr lang="en-US" altLang="ko-KR" dirty="0"/>
              <a:t>,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빗나가면 </a:t>
            </a:r>
            <a:r>
              <a:rPr lang="ko-KR" altLang="en-US" dirty="0"/>
              <a:t>‘</a:t>
            </a:r>
            <a:r>
              <a:rPr lang="en-US" altLang="ko-KR" dirty="0"/>
              <a:t>Bad!’</a:t>
            </a:r>
            <a:r>
              <a:rPr lang="ko-KR" altLang="en-US" dirty="0"/>
              <a:t>라는 메시지를 </a:t>
            </a:r>
            <a:r>
              <a:rPr lang="ko-KR" altLang="en-US" dirty="0" smtClean="0"/>
              <a:t>보여줌</a:t>
            </a:r>
            <a:r>
              <a:rPr lang="en-US" altLang="ko-KR" dirty="0" smtClean="0"/>
              <a:t>. </a:t>
            </a:r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ko-KR" altLang="en-US" dirty="0" smtClean="0"/>
              <a:t>게임은 </a:t>
            </a:r>
            <a:r>
              <a:rPr lang="ko-KR" altLang="en-US" dirty="0"/>
              <a:t>발사 각도는 조절할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수 </a:t>
            </a:r>
            <a:r>
              <a:rPr lang="ko-KR" altLang="en-US" dirty="0"/>
              <a:t>있지만 발사하는 힘은 조절할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1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759" y="2222782"/>
            <a:ext cx="4406034" cy="4036982"/>
          </a:xfrm>
          <a:prstGeom prst="rect">
            <a:avLst/>
          </a:prstGeom>
        </p:spPr>
      </p:pic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좌표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239933"/>
            <a:ext cx="8465153" cy="5357451"/>
          </a:xfrm>
        </p:spPr>
        <p:txBody>
          <a:bodyPr>
            <a:normAutofit/>
          </a:bodyPr>
          <a:lstStyle/>
          <a:p>
            <a:r>
              <a:rPr lang="en-US" altLang="ko-KR" sz="1700" dirty="0" smtClean="0"/>
              <a:t> </a:t>
            </a:r>
            <a:r>
              <a:rPr lang="ko-KR" altLang="en-US" sz="1700" dirty="0"/>
              <a:t>거북이 그래픽 창의 </a:t>
            </a:r>
            <a:r>
              <a:rPr lang="ko-KR" altLang="en-US" sz="1700" dirty="0" err="1"/>
              <a:t>좌푯값을</a:t>
            </a:r>
            <a:r>
              <a:rPr lang="ko-KR" altLang="en-US" sz="1700" dirty="0"/>
              <a:t> 알면 </a:t>
            </a:r>
            <a:r>
              <a:rPr lang="en-US" altLang="ko-KR" sz="1700" dirty="0" err="1"/>
              <a:t>t.goto</a:t>
            </a:r>
            <a:r>
              <a:rPr lang="en-US" altLang="ko-KR" sz="1700" dirty="0"/>
              <a:t>(x, y) </a:t>
            </a:r>
            <a:r>
              <a:rPr lang="ko-KR" altLang="en-US" sz="1700" dirty="0"/>
              <a:t>명령으로 ‘한 번에’ </a:t>
            </a:r>
            <a:r>
              <a:rPr lang="ko-KR" altLang="en-US" sz="1700" dirty="0" smtClean="0"/>
              <a:t>거북이를 </a:t>
            </a:r>
            <a:r>
              <a:rPr lang="ko-KR" altLang="en-US" sz="1700" dirty="0"/>
              <a:t>원하는 곳으로 이동시킬 수 </a:t>
            </a:r>
            <a:r>
              <a:rPr lang="ko-KR" altLang="en-US" sz="1700" dirty="0" smtClean="0"/>
              <a:t>있음</a:t>
            </a:r>
            <a:r>
              <a:rPr lang="en-US" altLang="ko-KR" sz="1700" dirty="0" smtClean="0"/>
              <a:t>. </a:t>
            </a:r>
            <a:r>
              <a:rPr lang="ko-KR" altLang="en-US" sz="1700" dirty="0" smtClean="0"/>
              <a:t>이때 </a:t>
            </a:r>
            <a:r>
              <a:rPr lang="ko-KR" altLang="en-US" sz="1700" dirty="0"/>
              <a:t>거북이 꼬리의 펜을 내리면</a:t>
            </a:r>
            <a:r>
              <a:rPr lang="en-US" altLang="ko-KR" sz="1700" dirty="0"/>
              <a:t>(down</a:t>
            </a:r>
            <a:r>
              <a:rPr lang="en-US" altLang="ko-KR" sz="1700" dirty="0" smtClean="0"/>
              <a:t>)</a:t>
            </a:r>
            <a:r>
              <a:rPr lang="ko-KR" altLang="en-US" sz="1700" dirty="0"/>
              <a:t> 이동한 경로를 따라 선이 그려지고</a:t>
            </a:r>
            <a:r>
              <a:rPr lang="en-US" altLang="ko-KR" sz="1700" dirty="0"/>
              <a:t>, </a:t>
            </a:r>
            <a:r>
              <a:rPr lang="ko-KR" altLang="en-US" sz="1700" dirty="0"/>
              <a:t>펜을 올리면</a:t>
            </a:r>
            <a:r>
              <a:rPr lang="en-US" altLang="ko-KR" sz="1700" dirty="0"/>
              <a:t>(up) </a:t>
            </a:r>
            <a:r>
              <a:rPr lang="ko-KR" altLang="en-US" sz="1700" dirty="0"/>
              <a:t>선이 그려지지 않고 </a:t>
            </a:r>
            <a:r>
              <a:rPr lang="ko-KR" altLang="en-US" sz="1700" dirty="0" smtClean="0"/>
              <a:t>거북이만 이동함</a:t>
            </a:r>
            <a:r>
              <a:rPr lang="en-US" altLang="ko-KR" sz="1700" dirty="0" smtClean="0"/>
              <a:t>. 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거북이 </a:t>
            </a:r>
            <a:r>
              <a:rPr lang="ko-KR" altLang="en-US" sz="1700" dirty="0"/>
              <a:t>그래픽 </a:t>
            </a:r>
            <a:r>
              <a:rPr lang="ko-KR" altLang="en-US" sz="1700" dirty="0" smtClean="0"/>
              <a:t>창에서 한 </a:t>
            </a:r>
            <a:r>
              <a:rPr lang="ko-KR" altLang="en-US" sz="1700" dirty="0"/>
              <a:t>점의 좌표는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숫자 </a:t>
            </a:r>
            <a:r>
              <a:rPr lang="ko-KR" altLang="en-US" sz="1700" dirty="0"/>
              <a:t>두 개로 표현할 수 </a:t>
            </a:r>
            <a:r>
              <a:rPr lang="ko-KR" altLang="en-US" sz="1700" dirty="0" smtClean="0"/>
              <a:t>있음</a:t>
            </a:r>
            <a:r>
              <a:rPr lang="en-US" altLang="ko-KR" sz="1700" dirty="0" smtClean="0"/>
              <a:t>. </a:t>
            </a:r>
            <a:r>
              <a:rPr lang="ko-KR" altLang="en-US" sz="1700" dirty="0" smtClean="0"/>
              <a:t>왼쪽과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오른쪽 </a:t>
            </a:r>
            <a:r>
              <a:rPr lang="ko-KR" altLang="en-US" sz="1700" dirty="0"/>
              <a:t>같은 화면의 </a:t>
            </a:r>
            <a:r>
              <a:rPr lang="ko-KR" altLang="en-US" sz="1700" dirty="0" smtClean="0"/>
              <a:t>수평 </a:t>
            </a:r>
            <a:r>
              <a:rPr lang="ko-KR" altLang="en-US" sz="1700" dirty="0"/>
              <a:t>방향을 </a:t>
            </a:r>
            <a:r>
              <a:rPr lang="en-US" altLang="ko-KR" sz="1700" dirty="0"/>
              <a:t>x </a:t>
            </a:r>
            <a:r>
              <a:rPr lang="ko-KR" altLang="en-US" sz="1700" dirty="0" smtClean="0"/>
              <a:t>값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으로 </a:t>
            </a:r>
            <a:r>
              <a:rPr lang="ko-KR" altLang="en-US" sz="1700" dirty="0"/>
              <a:t>표시하고</a:t>
            </a:r>
            <a:r>
              <a:rPr lang="en-US" altLang="ko-KR" sz="1700" dirty="0"/>
              <a:t>, </a:t>
            </a:r>
            <a:r>
              <a:rPr lang="ko-KR" altLang="en-US" sz="1700" dirty="0"/>
              <a:t>위와 아래 같은 수직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방향을 </a:t>
            </a:r>
            <a:r>
              <a:rPr lang="en-US" altLang="ko-KR" sz="1700" dirty="0"/>
              <a:t>y </a:t>
            </a:r>
            <a:r>
              <a:rPr lang="ko-KR" altLang="en-US" sz="1700" dirty="0"/>
              <a:t>값으로 </a:t>
            </a:r>
            <a:r>
              <a:rPr lang="ko-KR" altLang="en-US" sz="1700" dirty="0" smtClean="0"/>
              <a:t>표시함</a:t>
            </a:r>
            <a:r>
              <a:rPr lang="en-US" altLang="ko-KR" sz="1700" dirty="0" smtClean="0"/>
              <a:t>. 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dirty="0"/>
              <a:t>&gt;&gt;&gt; </a:t>
            </a:r>
            <a:r>
              <a:rPr lang="en-US" altLang="ko-KR" dirty="0">
                <a:solidFill>
                  <a:srgbClr val="FFC000"/>
                </a:solidFill>
              </a:rPr>
              <a:t>import</a:t>
            </a:r>
            <a:r>
              <a:rPr lang="en-US" altLang="ko-KR" dirty="0"/>
              <a:t> 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 err="1"/>
              <a:t>t.pos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0.00, 0.00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 err="1"/>
              <a:t>t.goto</a:t>
            </a:r>
            <a:r>
              <a:rPr lang="en-US" altLang="ko-KR" dirty="0"/>
              <a:t>(100, 50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 err="1"/>
              <a:t>t.pos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100.00, 50.00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&gt;&gt;&gt;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95519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097" y="2750908"/>
            <a:ext cx="4117998" cy="3747462"/>
          </a:xfrm>
          <a:prstGeom prst="rect">
            <a:avLst/>
          </a:prstGeom>
        </p:spPr>
      </p:pic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각도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700" dirty="0"/>
              <a:t>left</a:t>
            </a:r>
            <a:r>
              <a:rPr lang="ko-KR" altLang="en-US" sz="1700" dirty="0"/>
              <a:t>와 </a:t>
            </a:r>
            <a:r>
              <a:rPr lang="en-US" altLang="ko-KR" sz="1700" dirty="0"/>
              <a:t>right </a:t>
            </a:r>
            <a:r>
              <a:rPr lang="ko-KR" altLang="en-US" sz="1700" dirty="0"/>
              <a:t>함수</a:t>
            </a:r>
            <a:r>
              <a:rPr lang="en-US" altLang="ko-KR" sz="1700" dirty="0"/>
              <a:t>(</a:t>
            </a:r>
            <a:r>
              <a:rPr lang="ko-KR" altLang="en-US" sz="1700" dirty="0"/>
              <a:t>명령</a:t>
            </a:r>
            <a:r>
              <a:rPr lang="en-US" altLang="ko-KR" sz="1700" dirty="0"/>
              <a:t>)</a:t>
            </a:r>
            <a:r>
              <a:rPr lang="ko-KR" altLang="en-US" sz="1700" dirty="0"/>
              <a:t>는 거북이를 현재 방향에서 원하는 각도만큼 각각 </a:t>
            </a:r>
            <a:r>
              <a:rPr lang="ko-KR" altLang="en-US" sz="1700" dirty="0" smtClean="0"/>
              <a:t>왼쪽과 </a:t>
            </a:r>
            <a:r>
              <a:rPr lang="ko-KR" altLang="en-US" sz="1700" dirty="0"/>
              <a:t>오른쪽으로 </a:t>
            </a:r>
            <a:r>
              <a:rPr lang="ko-KR" altLang="en-US" sz="1700" dirty="0" smtClean="0"/>
              <a:t>회전시킴</a:t>
            </a:r>
            <a:r>
              <a:rPr lang="en-US" altLang="ko-KR" sz="1700" dirty="0" smtClean="0"/>
              <a:t>. </a:t>
            </a:r>
            <a:r>
              <a:rPr lang="ko-KR" altLang="en-US" sz="1700" dirty="0"/>
              <a:t>거북이 대포 프로젝트에서 거북이의 각도를 </a:t>
            </a:r>
            <a:r>
              <a:rPr lang="ko-KR" altLang="en-US" sz="1700" dirty="0" smtClean="0"/>
              <a:t>조절하려면 </a:t>
            </a:r>
            <a:r>
              <a:rPr lang="en-US" altLang="ko-KR" sz="1700" dirty="0"/>
              <a:t>left</a:t>
            </a:r>
            <a:r>
              <a:rPr lang="ko-KR" altLang="en-US" sz="1700" dirty="0"/>
              <a:t>와 </a:t>
            </a:r>
            <a:r>
              <a:rPr lang="en-US" altLang="ko-KR" sz="1700" dirty="0"/>
              <a:t>right </a:t>
            </a:r>
            <a:r>
              <a:rPr lang="ko-KR" altLang="en-US" sz="1700" dirty="0"/>
              <a:t>함수뿐만 아니라 </a:t>
            </a:r>
            <a:r>
              <a:rPr lang="en-US" altLang="ko-KR" sz="1700" dirty="0"/>
              <a:t>heading</a:t>
            </a:r>
            <a:r>
              <a:rPr lang="ko-KR" altLang="en-US" sz="1700" dirty="0"/>
              <a:t>과 </a:t>
            </a:r>
            <a:r>
              <a:rPr lang="en-US" altLang="ko-KR" sz="1700" dirty="0" err="1"/>
              <a:t>setheading</a:t>
            </a:r>
            <a:r>
              <a:rPr lang="en-US" altLang="ko-KR" sz="1700" dirty="0"/>
              <a:t> </a:t>
            </a:r>
            <a:r>
              <a:rPr lang="ko-KR" altLang="en-US" sz="1700" dirty="0"/>
              <a:t>함수도 </a:t>
            </a:r>
            <a:r>
              <a:rPr lang="ko-KR" altLang="en-US" sz="1700" dirty="0" smtClean="0"/>
              <a:t>이용함</a:t>
            </a:r>
            <a:r>
              <a:rPr lang="en-US" altLang="ko-KR" sz="1700" dirty="0" smtClean="0"/>
              <a:t>.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heading</a:t>
            </a:r>
            <a:r>
              <a:rPr lang="en-US" altLang="ko-KR" sz="1700" dirty="0"/>
              <a:t>()</a:t>
            </a:r>
            <a:r>
              <a:rPr lang="ko-KR" altLang="en-US" sz="1700" dirty="0"/>
              <a:t>은 현재 거북이가 바라보는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각도를 </a:t>
            </a:r>
            <a:r>
              <a:rPr lang="ko-KR" altLang="en-US" sz="1700" dirty="0"/>
              <a:t>구하고</a:t>
            </a:r>
            <a:r>
              <a:rPr lang="en-US" altLang="ko-KR" sz="1700" dirty="0" smtClean="0"/>
              <a:t>, </a:t>
            </a:r>
            <a:r>
              <a:rPr lang="en-US" altLang="ko-KR" sz="1700" dirty="0" err="1" smtClean="0"/>
              <a:t>setheading</a:t>
            </a:r>
            <a:r>
              <a:rPr lang="en-US" altLang="ko-KR" sz="1700" dirty="0" smtClean="0"/>
              <a:t>(</a:t>
            </a:r>
            <a:r>
              <a:rPr lang="en-US" altLang="ko-KR" sz="1700" dirty="0" err="1" smtClean="0"/>
              <a:t>ang</a:t>
            </a:r>
            <a:r>
              <a:rPr lang="en-US" altLang="ko-KR" sz="1700" dirty="0"/>
              <a:t>)</a:t>
            </a:r>
            <a:r>
              <a:rPr lang="ko-KR" altLang="en-US" sz="1700" dirty="0"/>
              <a:t>은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거북이가 </a:t>
            </a:r>
            <a:r>
              <a:rPr lang="ko-KR" altLang="en-US" sz="1700" dirty="0"/>
              <a:t>특정 각도를 바라보도록 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회전시킴</a:t>
            </a:r>
            <a:r>
              <a:rPr lang="en-US" altLang="ko-KR" sz="1700" dirty="0" smtClean="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37024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글자 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t.write</a:t>
            </a:r>
            <a:r>
              <a:rPr lang="en-US" altLang="ko-KR" dirty="0"/>
              <a:t> </a:t>
            </a:r>
            <a:r>
              <a:rPr lang="ko-KR" altLang="en-US" dirty="0"/>
              <a:t>함수는 현재 거북이가 있는 곳에 문자열</a:t>
            </a:r>
            <a:r>
              <a:rPr lang="en-US" altLang="ko-KR" dirty="0"/>
              <a:t>(</a:t>
            </a:r>
            <a:r>
              <a:rPr lang="ko-KR" altLang="en-US" dirty="0"/>
              <a:t>문장</a:t>
            </a:r>
            <a:r>
              <a:rPr lang="en-US" altLang="ko-KR" dirty="0"/>
              <a:t>)</a:t>
            </a:r>
            <a:r>
              <a:rPr lang="ko-KR" altLang="en-US" dirty="0"/>
              <a:t>을 쓰는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 err="1" smtClean="0"/>
              <a:t>t.write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ko-KR" altLang="en-US" dirty="0">
                <a:solidFill>
                  <a:srgbClr val="78AA28"/>
                </a:solidFill>
              </a:rPr>
              <a:t>문자열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C000"/>
                </a:solidFill>
              </a:rPr>
              <a:t>False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8AA28"/>
                </a:solidFill>
              </a:rPr>
              <a:t>"center"</a:t>
            </a:r>
            <a:r>
              <a:rPr lang="en-US" altLang="ko-KR" dirty="0"/>
              <a:t>, (</a:t>
            </a:r>
            <a:r>
              <a:rPr lang="en-US" altLang="ko-KR" dirty="0">
                <a:solidFill>
                  <a:srgbClr val="78AA28"/>
                </a:solidFill>
              </a:rPr>
              <a:t>""</a:t>
            </a:r>
            <a:r>
              <a:rPr lang="en-US" altLang="ko-KR" dirty="0"/>
              <a:t>, 15</a:t>
            </a:r>
            <a:r>
              <a:rPr lang="en-US" altLang="ko-KR" dirty="0" smtClean="0"/>
              <a:t>))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거북이는 위치를 옮기지 않고</a:t>
            </a:r>
            <a:r>
              <a:rPr lang="en-US" altLang="ko-KR" dirty="0"/>
              <a:t>(False), </a:t>
            </a:r>
            <a:r>
              <a:rPr lang="ko-KR" altLang="en-US" dirty="0"/>
              <a:t>현재 위치에서 문장을 가운데 </a:t>
            </a:r>
            <a:r>
              <a:rPr lang="ko-KR" altLang="en-US" dirty="0" smtClean="0"/>
              <a:t>정렬</a:t>
            </a:r>
            <a:r>
              <a:rPr lang="en-US" altLang="ko-KR" dirty="0" smtClean="0"/>
              <a:t>("</a:t>
            </a:r>
            <a:r>
              <a:rPr lang="en-US" altLang="ko-KR" dirty="0"/>
              <a:t>center")</a:t>
            </a:r>
            <a:r>
              <a:rPr lang="ko-KR" altLang="en-US" dirty="0"/>
              <a:t>하여 출력하겠다는 </a:t>
            </a:r>
            <a:r>
              <a:rPr lang="ko-KR" altLang="en-US" dirty="0" smtClean="0"/>
              <a:t>뜻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마지막으로 </a:t>
            </a:r>
            <a:r>
              <a:rPr lang="ko-KR" altLang="en-US" dirty="0"/>
              <a:t>전달된 인자 </a:t>
            </a:r>
            <a:r>
              <a:rPr lang="en-US" altLang="ko-KR" dirty="0"/>
              <a:t>("", 15)</a:t>
            </a:r>
            <a:r>
              <a:rPr lang="ko-KR" altLang="en-US" dirty="0"/>
              <a:t>는 </a:t>
            </a:r>
            <a:r>
              <a:rPr lang="ko-KR" altLang="en-US" dirty="0" smtClean="0"/>
              <a:t>글자크기를 </a:t>
            </a:r>
            <a:r>
              <a:rPr lang="en-US" altLang="ko-KR" dirty="0"/>
              <a:t>15</a:t>
            </a:r>
            <a:r>
              <a:rPr lang="ko-KR" altLang="en-US" dirty="0"/>
              <a:t>로 출력하라는 의미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6081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12973" cy="3571635"/>
          </a:xfrm>
        </p:spPr>
        <p:txBody>
          <a:bodyPr>
            <a:normAutofit/>
          </a:bodyPr>
          <a:lstStyle/>
          <a:p>
            <a:r>
              <a:rPr lang="en-US" altLang="ko-KR" sz="1700" dirty="0"/>
              <a:t> </a:t>
            </a:r>
            <a:r>
              <a:rPr lang="en-US" altLang="ko-KR" sz="1700" dirty="0" err="1"/>
              <a:t>turn_up</a:t>
            </a:r>
            <a:r>
              <a:rPr lang="en-US" altLang="ko-KR" sz="1700" dirty="0"/>
              <a:t>/</a:t>
            </a:r>
            <a:r>
              <a:rPr lang="en-US" altLang="ko-KR" sz="1700" dirty="0" err="1"/>
              <a:t>turn_down</a:t>
            </a:r>
            <a:r>
              <a:rPr lang="en-US" altLang="ko-KR" sz="1700" dirty="0"/>
              <a:t> </a:t>
            </a:r>
            <a:r>
              <a:rPr lang="ko-KR" altLang="en-US" sz="1700" dirty="0" smtClean="0"/>
              <a:t>함수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사용자가 </a:t>
            </a:r>
            <a:r>
              <a:rPr lang="ko-KR" altLang="en-US" sz="1700" dirty="0"/>
              <a:t>↑ 와 ↓ 를 누르면 대포 각도를 </a:t>
            </a:r>
            <a:r>
              <a:rPr lang="ko-KR" altLang="en-US" sz="1700" dirty="0" smtClean="0"/>
              <a:t>조절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050" dirty="0" smtClean="0"/>
              <a:t>    </a:t>
            </a:r>
            <a:endParaRPr lang="en-US" altLang="ko-KR" sz="1050" dirty="0"/>
          </a:p>
          <a:p>
            <a:r>
              <a:rPr lang="en-US" altLang="ko-KR" sz="1700" dirty="0" smtClean="0"/>
              <a:t> </a:t>
            </a:r>
            <a:r>
              <a:rPr lang="en-US" altLang="ko-KR" sz="1700" dirty="0"/>
              <a:t>fire </a:t>
            </a:r>
            <a:r>
              <a:rPr lang="ko-KR" altLang="en-US" sz="1700" dirty="0" smtClean="0"/>
              <a:t>함수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사용자가 </a:t>
            </a:r>
            <a:r>
              <a:rPr lang="en-US" altLang="ko-KR" sz="1700" dirty="0" err="1"/>
              <a:t>SpaceBar</a:t>
            </a:r>
            <a:r>
              <a:rPr lang="en-US" altLang="ko-KR" sz="1700" dirty="0"/>
              <a:t> </a:t>
            </a:r>
            <a:r>
              <a:rPr lang="ko-KR" altLang="en-US" sz="1700" dirty="0"/>
              <a:t>를 누르면 작동하는 </a:t>
            </a:r>
            <a:r>
              <a:rPr lang="ko-KR" altLang="en-US" sz="1700" dirty="0" smtClean="0"/>
              <a:t>함수</a:t>
            </a:r>
            <a:r>
              <a:rPr lang="en-US" altLang="ko-KR" sz="1700" dirty="0" smtClean="0"/>
              <a:t>. </a:t>
            </a:r>
            <a:r>
              <a:rPr lang="ko-KR" altLang="en-US" sz="1700" dirty="0"/>
              <a:t>거북이 대포를 </a:t>
            </a:r>
            <a:r>
              <a:rPr lang="ko-KR" altLang="en-US" sz="1700" dirty="0" smtClean="0"/>
              <a:t>발사하고 대포가 </a:t>
            </a:r>
            <a:r>
              <a:rPr lang="ko-KR" altLang="en-US" sz="1700" dirty="0"/>
              <a:t>땅에 닿으면 목표 지점을 맞혔는지 확인하여 문자를 </a:t>
            </a:r>
            <a:r>
              <a:rPr lang="ko-KR" altLang="en-US" sz="1700" dirty="0" smtClean="0"/>
              <a:t>출력</a:t>
            </a:r>
            <a:r>
              <a:rPr lang="en-US" altLang="ko-KR" sz="1700" dirty="0" smtClean="0"/>
              <a:t>. </a:t>
            </a:r>
            <a:r>
              <a:rPr lang="ko-KR" altLang="en-US" sz="1700" dirty="0" smtClean="0"/>
              <a:t>거북이 </a:t>
            </a:r>
            <a:r>
              <a:rPr lang="ko-KR" altLang="en-US" sz="1700" dirty="0"/>
              <a:t>대포 게임에서 핵심 역할을 하는 </a:t>
            </a:r>
            <a:r>
              <a:rPr lang="ko-KR" altLang="en-US" sz="1700" dirty="0" smtClean="0"/>
              <a:t>함수임</a:t>
            </a:r>
            <a:r>
              <a:rPr lang="en-US" altLang="ko-KR" sz="1700" dirty="0" smtClean="0"/>
              <a:t>.</a:t>
            </a:r>
            <a:br>
              <a:rPr lang="en-US" altLang="ko-KR" sz="1700" dirty="0" smtClean="0"/>
            </a:br>
            <a:r>
              <a:rPr lang="en-US" altLang="ko-KR" sz="1050" dirty="0" smtClean="0"/>
              <a:t>        </a:t>
            </a:r>
            <a:endParaRPr lang="en-US" altLang="ko-KR" sz="1050" dirty="0"/>
          </a:p>
          <a:p>
            <a:r>
              <a:rPr lang="en-US" altLang="ko-KR" sz="1700" dirty="0"/>
              <a:t> </a:t>
            </a:r>
            <a:r>
              <a:rPr lang="ko-KR" altLang="en-US" sz="1700" dirty="0" smtClean="0"/>
              <a:t>게임 </a:t>
            </a:r>
            <a:r>
              <a:rPr lang="ko-KR" altLang="en-US" sz="1700" dirty="0"/>
              <a:t>준비 및 실행 </a:t>
            </a:r>
            <a:r>
              <a:rPr lang="ko-KR" altLang="en-US" sz="1700" dirty="0" smtClean="0"/>
              <a:t>부분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ko-KR" altLang="en-US" sz="1700" dirty="0" smtClean="0"/>
              <a:t>땅</a:t>
            </a:r>
            <a:r>
              <a:rPr lang="en-US" altLang="ko-KR" sz="1700" dirty="0"/>
              <a:t>, </a:t>
            </a:r>
            <a:r>
              <a:rPr lang="ko-KR" altLang="en-US" sz="1700" dirty="0"/>
              <a:t>목표 지점</a:t>
            </a:r>
            <a:r>
              <a:rPr lang="en-US" altLang="ko-KR" sz="1700" dirty="0"/>
              <a:t>, </a:t>
            </a:r>
            <a:r>
              <a:rPr lang="ko-KR" altLang="en-US" sz="1700" dirty="0"/>
              <a:t>대포 위치를 지정하고 화면에 </a:t>
            </a:r>
            <a:r>
              <a:rPr lang="ko-KR" altLang="en-US" sz="1700" dirty="0" smtClean="0"/>
              <a:t>그림</a:t>
            </a:r>
            <a:r>
              <a:rPr lang="en-US" altLang="ko-KR" sz="1700" dirty="0" smtClean="0"/>
              <a:t>. </a:t>
            </a:r>
            <a:r>
              <a:rPr lang="en-US" altLang="ko-KR" sz="1700" dirty="0" err="1"/>
              <a:t>onkeypress</a:t>
            </a:r>
            <a:r>
              <a:rPr lang="en-US" altLang="ko-KR" sz="1700" dirty="0"/>
              <a:t> </a:t>
            </a:r>
            <a:r>
              <a:rPr lang="ko-KR" altLang="en-US" sz="1700" dirty="0" smtClean="0"/>
              <a:t>함수를 사용하여 </a:t>
            </a:r>
            <a:r>
              <a:rPr lang="ko-KR" altLang="en-US" sz="1700" dirty="0"/>
              <a:t>사용자가 키보드를 누르면 각 키에 맞게 </a:t>
            </a:r>
            <a:r>
              <a:rPr lang="en-US" altLang="ko-KR" sz="1700" dirty="0" err="1"/>
              <a:t>turn_up</a:t>
            </a:r>
            <a:r>
              <a:rPr lang="en-US" altLang="ko-KR" sz="1700" dirty="0"/>
              <a:t>, </a:t>
            </a:r>
            <a:r>
              <a:rPr lang="en-US" altLang="ko-KR" sz="1700" dirty="0" err="1" smtClean="0"/>
              <a:t>turn_down</a:t>
            </a:r>
            <a:r>
              <a:rPr lang="en-US" altLang="ko-KR" sz="1700" dirty="0" smtClean="0"/>
              <a:t>, fire </a:t>
            </a:r>
            <a:r>
              <a:rPr lang="ko-KR" altLang="en-US" sz="1700" dirty="0"/>
              <a:t>함수가 실행되도록 </a:t>
            </a:r>
            <a:r>
              <a:rPr lang="ko-KR" altLang="en-US" sz="1700" dirty="0" smtClean="0"/>
              <a:t>예약함</a:t>
            </a:r>
            <a:endParaRPr lang="en-US" altLang="ko-KR" sz="17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4879397"/>
            <a:ext cx="6703459" cy="14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7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3324114" cy="5357452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거북이 </a:t>
            </a:r>
            <a:r>
              <a:rPr lang="ko-KR" altLang="en-US" dirty="0" smtClean="0"/>
              <a:t>대포 </a:t>
            </a:r>
            <a:r>
              <a:rPr lang="ko-KR" altLang="en-US" dirty="0"/>
              <a:t>게임 </a:t>
            </a:r>
            <a:r>
              <a:rPr lang="ko-KR" altLang="en-US" dirty="0" smtClean="0"/>
              <a:t>만들기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</a:t>
            </a:r>
            <a:r>
              <a:rPr lang="en-US" altLang="ko-KR" dirty="0"/>
              <a:t>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random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turn_up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err="1" smtClean="0"/>
              <a:t>t.left</a:t>
            </a:r>
            <a:r>
              <a:rPr lang="en-US" altLang="ko-KR" dirty="0" smtClean="0"/>
              <a:t>(2)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turn_down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err="1" smtClean="0"/>
              <a:t>t.right</a:t>
            </a:r>
            <a:r>
              <a:rPr lang="en-US" altLang="ko-KR" dirty="0" smtClean="0"/>
              <a:t>(2)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>
                <a:solidFill>
                  <a:srgbClr val="0070C0"/>
                </a:solidFill>
              </a:rPr>
              <a:t>fire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ang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t.heading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FFC000"/>
                </a:solidFill>
              </a:rPr>
              <a:t>while</a:t>
            </a:r>
            <a:r>
              <a:rPr lang="en-US" altLang="ko-KR" dirty="0" smtClean="0"/>
              <a:t> </a:t>
            </a:r>
            <a:r>
              <a:rPr lang="en-US" altLang="ko-KR" dirty="0" err="1"/>
              <a:t>t.ycor</a:t>
            </a:r>
            <a:r>
              <a:rPr lang="en-US" altLang="ko-KR" dirty="0"/>
              <a:t>() &gt; 0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     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(15)</a:t>
            </a:r>
            <a:br>
              <a:rPr lang="en-US" altLang="ko-KR" dirty="0" smtClean="0"/>
            </a:br>
            <a:r>
              <a:rPr lang="en-US" altLang="ko-KR" dirty="0" smtClean="0"/>
              <a:t>          </a:t>
            </a:r>
            <a:r>
              <a:rPr lang="en-US" altLang="ko-KR" dirty="0" err="1" smtClean="0"/>
              <a:t>t.right</a:t>
            </a:r>
            <a:r>
              <a:rPr lang="en-US" altLang="ko-KR" dirty="0" smtClean="0"/>
              <a:t>(5)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304646" y="2104039"/>
            <a:ext cx="5415058" cy="4320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↑ </a:t>
            </a:r>
            <a:r>
              <a:rPr lang="ko-KR" altLang="en-US" dirty="0" smtClean="0">
                <a:solidFill>
                  <a:srgbClr val="953D46"/>
                </a:solidFill>
              </a:rPr>
              <a:t>를 눌렀을 때 호출되는 함수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거북이를 왼쪽으로 </a:t>
            </a:r>
            <a:r>
              <a:rPr lang="en-US" altLang="ko-KR" dirty="0" smtClean="0">
                <a:solidFill>
                  <a:srgbClr val="953D46"/>
                </a:solidFill>
              </a:rPr>
              <a:t>2</a:t>
            </a:r>
            <a:r>
              <a:rPr lang="ko-KR" altLang="en-US" dirty="0" smtClean="0">
                <a:solidFill>
                  <a:srgbClr val="953D46"/>
                </a:solidFill>
              </a:rPr>
              <a:t>도 돌림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↓ </a:t>
            </a:r>
            <a:r>
              <a:rPr lang="ko-KR" altLang="en-US" dirty="0" smtClean="0">
                <a:solidFill>
                  <a:srgbClr val="953D46"/>
                </a:solidFill>
              </a:rPr>
              <a:t>를 눌렀을 때 호출되는 함수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거북이를 오른쪽으로 </a:t>
            </a:r>
            <a:r>
              <a:rPr lang="en-US" altLang="ko-KR" dirty="0" smtClean="0">
                <a:solidFill>
                  <a:srgbClr val="953D46"/>
                </a:solidFill>
              </a:rPr>
              <a:t>2</a:t>
            </a:r>
            <a:r>
              <a:rPr lang="ko-KR" altLang="en-US" dirty="0" smtClean="0">
                <a:solidFill>
                  <a:srgbClr val="953D46"/>
                </a:solidFill>
              </a:rPr>
              <a:t>도 </a:t>
            </a:r>
            <a:r>
              <a:rPr lang="ko-KR" altLang="en-US" dirty="0">
                <a:solidFill>
                  <a:srgbClr val="953D46"/>
                </a:solidFill>
              </a:rPr>
              <a:t>돌림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en-US" altLang="ko-KR" dirty="0" err="1" smtClean="0">
                <a:solidFill>
                  <a:srgbClr val="953D46"/>
                </a:solidFill>
              </a:rPr>
              <a:t>SpaceBar</a:t>
            </a:r>
            <a:r>
              <a:rPr lang="en-US" altLang="ko-KR" dirty="0" smtClean="0">
                <a:solidFill>
                  <a:srgbClr val="953D46"/>
                </a:solidFill>
              </a:rPr>
              <a:t> </a:t>
            </a:r>
            <a:r>
              <a:rPr lang="ko-KR" altLang="en-US" dirty="0" smtClean="0">
                <a:solidFill>
                  <a:srgbClr val="953D46"/>
                </a:solidFill>
              </a:rPr>
              <a:t>를 누르면 거북이 대포를 발사함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현재 거북이가 바라보는 각도를 기억함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거북이가 땅 위에 있는 동안 반복함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15</a:t>
            </a:r>
            <a:r>
              <a:rPr lang="ko-KR" altLang="en-US" dirty="0" smtClean="0">
                <a:solidFill>
                  <a:srgbClr val="953D46"/>
                </a:solidFill>
              </a:rPr>
              <a:t>만큼 앞으로 이동함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오른쪽으로 </a:t>
            </a:r>
            <a:r>
              <a:rPr lang="en-US" altLang="ko-KR" dirty="0" smtClean="0">
                <a:solidFill>
                  <a:srgbClr val="953D46"/>
                </a:solidFill>
              </a:rPr>
              <a:t>5</a:t>
            </a:r>
            <a:r>
              <a:rPr lang="ko-KR" altLang="en-US" dirty="0" smtClean="0">
                <a:solidFill>
                  <a:srgbClr val="953D46"/>
                </a:solidFill>
              </a:rPr>
              <a:t>도 회전함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2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6607713" cy="4954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953D46"/>
                </a:solidFill>
              </a:rPr>
              <a:t># while </a:t>
            </a:r>
            <a:r>
              <a:rPr lang="ko-KR" altLang="en-US" dirty="0" err="1">
                <a:solidFill>
                  <a:srgbClr val="953D46"/>
                </a:solidFill>
              </a:rPr>
              <a:t>반복문을</a:t>
            </a:r>
            <a:r>
              <a:rPr lang="ko-KR" altLang="en-US" dirty="0">
                <a:solidFill>
                  <a:srgbClr val="953D46"/>
                </a:solidFill>
              </a:rPr>
              <a:t> 빠져나오면 거북이가 땅에 닿은 </a:t>
            </a:r>
            <a:r>
              <a:rPr lang="ko-KR" altLang="en-US" dirty="0" smtClean="0">
                <a:solidFill>
                  <a:srgbClr val="953D46"/>
                </a:solidFill>
              </a:rPr>
              <a:t>상태임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d </a:t>
            </a:r>
            <a:r>
              <a:rPr lang="en-US" altLang="ko-KR" dirty="0"/>
              <a:t>= </a:t>
            </a:r>
            <a:r>
              <a:rPr lang="en-US" altLang="ko-KR" dirty="0" err="1"/>
              <a:t>t.distance</a:t>
            </a:r>
            <a:r>
              <a:rPr lang="en-US" altLang="ko-KR" dirty="0"/>
              <a:t>(target, 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 err="1" smtClean="0"/>
              <a:t>t.sety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random.randint</a:t>
            </a:r>
            <a:r>
              <a:rPr lang="en-US" altLang="ko-KR" dirty="0" smtClean="0"/>
              <a:t>(10</a:t>
            </a:r>
            <a:r>
              <a:rPr lang="en-US" altLang="ko-KR" dirty="0"/>
              <a:t>, 100</a:t>
            </a:r>
            <a:r>
              <a:rPr lang="en-US" altLang="ko-KR" dirty="0" smtClean="0"/>
              <a:t>))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C000"/>
                </a:solidFill>
              </a:rPr>
              <a:t>if</a:t>
            </a:r>
            <a:r>
              <a:rPr lang="en-US" altLang="ko-KR" dirty="0" smtClean="0"/>
              <a:t> </a:t>
            </a:r>
            <a:r>
              <a:rPr lang="en-US" altLang="ko-KR" dirty="0"/>
              <a:t>d &lt; 25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err="1" smtClean="0"/>
              <a:t>t.color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"blue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err="1" smtClean="0"/>
              <a:t>t.write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"Good!"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C000"/>
                </a:solidFill>
              </a:rPr>
              <a:t>False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8AA28"/>
                </a:solidFill>
              </a:rPr>
              <a:t>"center"</a:t>
            </a:r>
            <a:r>
              <a:rPr lang="en-US" altLang="ko-KR" dirty="0"/>
              <a:t>, ("", 15</a:t>
            </a:r>
            <a:r>
              <a:rPr lang="en-US" altLang="ko-KR" dirty="0" smtClean="0"/>
              <a:t>))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C000"/>
                </a:solidFill>
              </a:rPr>
              <a:t>else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err="1" smtClean="0"/>
              <a:t>t.color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"red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err="1" smtClean="0"/>
              <a:t>t.write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"Bad!"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C000"/>
                </a:solidFill>
              </a:rPr>
              <a:t>False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8AA28"/>
                </a:solidFill>
              </a:rPr>
              <a:t>"center"</a:t>
            </a:r>
            <a:r>
              <a:rPr lang="en-US" altLang="ko-KR" dirty="0"/>
              <a:t>, ("", 15</a:t>
            </a:r>
            <a:r>
              <a:rPr lang="en-US" altLang="ko-KR" dirty="0" smtClean="0"/>
              <a:t>))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 err="1" smtClean="0"/>
              <a:t>t.color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"black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 err="1" smtClean="0"/>
              <a:t>t.goto</a:t>
            </a:r>
            <a:r>
              <a:rPr lang="en-US" altLang="ko-KR" dirty="0"/>
              <a:t>(-200, 10)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 err="1" smtClean="0"/>
              <a:t>t.setheading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ang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823109" y="1931218"/>
            <a:ext cx="5184630" cy="12097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700" dirty="0" smtClean="0">
                <a:solidFill>
                  <a:srgbClr val="953D46"/>
                </a:solidFill>
              </a:rPr>
              <a:t># </a:t>
            </a:r>
            <a:r>
              <a:rPr lang="ko-KR" altLang="en-US" sz="1700" dirty="0" smtClean="0">
                <a:solidFill>
                  <a:srgbClr val="953D46"/>
                </a:solidFill>
              </a:rPr>
              <a:t>거북이와 목표 지점과의 거리를 구함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# </a:t>
            </a:r>
            <a:r>
              <a:rPr lang="ko-KR" altLang="en-US" sz="1700" dirty="0" smtClean="0">
                <a:solidFill>
                  <a:srgbClr val="953D46"/>
                </a:solidFill>
              </a:rPr>
              <a:t>성공 또는 실패를 표시할 위치를 지정함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# </a:t>
            </a:r>
            <a:r>
              <a:rPr lang="ko-KR" altLang="en-US" sz="1700" dirty="0" smtClean="0">
                <a:solidFill>
                  <a:srgbClr val="953D46"/>
                </a:solidFill>
              </a:rPr>
              <a:t>거리 차이가 </a:t>
            </a:r>
            <a:r>
              <a:rPr lang="en-US" altLang="ko-KR" sz="1700" dirty="0" smtClean="0">
                <a:solidFill>
                  <a:srgbClr val="953D46"/>
                </a:solidFill>
              </a:rPr>
              <a:t>25</a:t>
            </a:r>
            <a:r>
              <a:rPr lang="ko-KR" altLang="en-US" sz="1700" dirty="0" smtClean="0">
                <a:solidFill>
                  <a:srgbClr val="953D46"/>
                </a:solidFill>
              </a:rPr>
              <a:t>보다 작으면 목표 지점에 명중한 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   </a:t>
            </a:r>
            <a:r>
              <a:rPr lang="ko-KR" altLang="en-US" sz="1700" dirty="0" smtClean="0">
                <a:solidFill>
                  <a:srgbClr val="953D46"/>
                </a:solidFill>
              </a:rPr>
              <a:t>것으로 처리함</a:t>
            </a:r>
            <a:endParaRPr lang="en-US" altLang="ko-KR" sz="1700" dirty="0" smtClean="0">
              <a:solidFill>
                <a:srgbClr val="953D46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823109" y="3495203"/>
            <a:ext cx="5481200" cy="304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그렇지 않으면 실패한 것으로 처리함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 색을 검은색으로 되돌림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 위치를 처음 발사했던 곳으로 되돌림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각도도 처음 기억해 둔 각도로 되돌림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0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6"/>
            <a:ext cx="7644640" cy="50694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주의 </a:t>
            </a:r>
            <a:r>
              <a:rPr lang="en-US" altLang="ko-KR" dirty="0" smtClean="0">
                <a:solidFill>
                  <a:srgbClr val="953D46"/>
                </a:solidFill>
              </a:rPr>
              <a:t>: </a:t>
            </a:r>
            <a:r>
              <a:rPr lang="ko-KR" altLang="en-US" dirty="0" smtClean="0">
                <a:solidFill>
                  <a:srgbClr val="953D46"/>
                </a:solidFill>
              </a:rPr>
              <a:t>여기서부터는 들여쓰기를 하지 않아도 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땅을 그립니다</a:t>
            </a:r>
            <a:r>
              <a:rPr lang="en-US" altLang="ko-KR" dirty="0" smtClean="0">
                <a:solidFill>
                  <a:srgbClr val="953D46"/>
                </a:solidFill>
              </a:rPr>
              <a:t>.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err="1" smtClean="0"/>
              <a:t>t.goto</a:t>
            </a:r>
            <a:r>
              <a:rPr lang="en-US" altLang="ko-KR" dirty="0" smtClean="0"/>
              <a:t>(-300, 0)</a:t>
            </a:r>
            <a:br>
              <a:rPr lang="en-US" altLang="ko-KR" dirty="0" smtClean="0"/>
            </a:br>
            <a:r>
              <a:rPr lang="en-US" altLang="ko-KR" dirty="0" err="1" smtClean="0"/>
              <a:t>t.down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t.goto</a:t>
            </a:r>
            <a:r>
              <a:rPr lang="en-US" altLang="ko-KR" dirty="0" smtClean="0"/>
              <a:t>(300, 0)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목표 지점을 설정하고 그림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target = </a:t>
            </a:r>
            <a:r>
              <a:rPr lang="en-US" altLang="ko-KR" dirty="0" err="1" smtClean="0"/>
              <a:t>random.randint</a:t>
            </a:r>
            <a:r>
              <a:rPr lang="en-US" altLang="ko-KR" dirty="0" smtClean="0"/>
              <a:t>(50, 150) </a:t>
            </a:r>
            <a:br>
              <a:rPr lang="en-US" altLang="ko-KR" dirty="0" smtClean="0"/>
            </a:br>
            <a:r>
              <a:rPr lang="en-US" altLang="ko-KR" dirty="0" err="1" smtClean="0"/>
              <a:t>t.pensize</a:t>
            </a:r>
            <a:r>
              <a:rPr lang="en-US" altLang="ko-KR" dirty="0" smtClean="0"/>
              <a:t>(3)</a:t>
            </a:r>
            <a:br>
              <a:rPr lang="en-US" altLang="ko-KR" dirty="0" smtClean="0"/>
            </a:br>
            <a:r>
              <a:rPr lang="en-US" altLang="ko-KR" dirty="0" err="1" smtClean="0"/>
              <a:t>t.color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8AA28"/>
                </a:solidFill>
              </a:rPr>
              <a:t>"green"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t.up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t.goto</a:t>
            </a:r>
            <a:r>
              <a:rPr lang="en-US" altLang="ko-KR" dirty="0" smtClean="0"/>
              <a:t>(target - 25, 2)</a:t>
            </a:r>
            <a:br>
              <a:rPr lang="en-US" altLang="ko-KR" dirty="0" smtClean="0"/>
            </a:br>
            <a:r>
              <a:rPr lang="en-US" altLang="ko-KR" dirty="0" err="1" smtClean="0"/>
              <a:t>t.down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t.goto</a:t>
            </a:r>
            <a:r>
              <a:rPr lang="en-US" altLang="ko-KR" dirty="0" smtClean="0"/>
              <a:t>(target + 25, 2)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111144" y="3774642"/>
            <a:ext cx="5710571" cy="407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1600" dirty="0" smtClean="0">
                <a:solidFill>
                  <a:srgbClr val="953D46"/>
                </a:solidFill>
              </a:rPr>
              <a:t># </a:t>
            </a:r>
            <a:r>
              <a:rPr lang="ko-KR" altLang="en-US" sz="1600" dirty="0" smtClean="0">
                <a:solidFill>
                  <a:srgbClr val="953D46"/>
                </a:solidFill>
              </a:rPr>
              <a:t>목표 지점을 </a:t>
            </a:r>
            <a:r>
              <a:rPr lang="en-US" altLang="ko-KR" sz="1600" dirty="0" smtClean="0">
                <a:solidFill>
                  <a:srgbClr val="953D46"/>
                </a:solidFill>
              </a:rPr>
              <a:t>50~150 </a:t>
            </a:r>
            <a:r>
              <a:rPr lang="ko-KR" altLang="en-US" sz="1600" dirty="0" smtClean="0">
                <a:solidFill>
                  <a:srgbClr val="953D46"/>
                </a:solidFill>
              </a:rPr>
              <a:t>사이에 있는 임의의 수로 지정</a:t>
            </a:r>
            <a:endParaRPr lang="en-US" altLang="ko-KR" sz="1600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7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4258" y="1355148"/>
            <a:ext cx="7644640" cy="44357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거북이 색을 검은색으로 지정하고 처음 발사했던 곳으로 </a:t>
            </a:r>
            <a:r>
              <a:rPr lang="ko-KR" altLang="en-US" dirty="0" smtClean="0">
                <a:solidFill>
                  <a:srgbClr val="953D46"/>
                </a:solidFill>
              </a:rPr>
              <a:t>되돌림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sz="1100" dirty="0" smtClean="0">
                <a:solidFill>
                  <a:srgbClr val="953D46"/>
                </a:solidFill>
              </a:rPr>
              <a:t>    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err="1" smtClean="0"/>
              <a:t>t.color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"black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t.up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t.goto</a:t>
            </a:r>
            <a:r>
              <a:rPr lang="en-US" altLang="ko-KR" dirty="0"/>
              <a:t>(-200, 10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t.setheading</a:t>
            </a:r>
            <a:r>
              <a:rPr lang="en-US" altLang="ko-KR" dirty="0" smtClean="0"/>
              <a:t>(20)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거북이가 동작하는 데 필요한 </a:t>
            </a:r>
            <a:r>
              <a:rPr lang="ko-KR" altLang="en-US" dirty="0" smtClean="0">
                <a:solidFill>
                  <a:srgbClr val="953D46"/>
                </a:solidFill>
              </a:rPr>
              <a:t>설정을 함</a:t>
            </a:r>
            <a:r>
              <a:rPr lang="en-US" altLang="ko-KR" dirty="0" smtClean="0">
                <a:solidFill>
                  <a:srgbClr val="953D46"/>
                </a:solidFill>
              </a:rPr>
              <a:t>.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sz="1100" dirty="0" smtClean="0">
                <a:solidFill>
                  <a:srgbClr val="953D46"/>
                </a:solidFill>
              </a:rPr>
              <a:t>       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err="1" smtClean="0"/>
              <a:t>t.onkeypress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turn_up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8AA28"/>
                </a:solidFill>
              </a:rPr>
              <a:t>"Up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t.onkeypress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turn_down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8AA28"/>
                </a:solidFill>
              </a:rPr>
              <a:t>"Down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t.onkeypress</a:t>
            </a:r>
            <a:r>
              <a:rPr lang="en-US" altLang="ko-KR" dirty="0" smtClean="0"/>
              <a:t>(fire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78AA28"/>
                </a:solidFill>
              </a:rPr>
              <a:t>"space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t.listen</a:t>
            </a:r>
            <a:r>
              <a:rPr lang="en-US" altLang="ko-KR" dirty="0" smtClean="0"/>
              <a:t>()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995930" y="4114510"/>
            <a:ext cx="5032856" cy="156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↑ </a:t>
            </a:r>
            <a:r>
              <a:rPr lang="ko-KR" altLang="en-US" dirty="0" smtClean="0">
                <a:solidFill>
                  <a:srgbClr val="953D46"/>
                </a:solidFill>
              </a:rPr>
              <a:t>를 누르면 </a:t>
            </a:r>
            <a:r>
              <a:rPr lang="en-US" altLang="ko-KR" dirty="0" err="1" smtClean="0">
                <a:solidFill>
                  <a:srgbClr val="953D46"/>
                </a:solidFill>
              </a:rPr>
              <a:t>turn_up</a:t>
            </a:r>
            <a:r>
              <a:rPr lang="en-US" altLang="ko-KR" dirty="0" smtClean="0">
                <a:solidFill>
                  <a:srgbClr val="953D46"/>
                </a:solidFill>
              </a:rPr>
              <a:t> </a:t>
            </a:r>
            <a:r>
              <a:rPr lang="ko-KR" altLang="en-US" dirty="0" smtClean="0">
                <a:solidFill>
                  <a:srgbClr val="953D46"/>
                </a:solidFill>
              </a:rPr>
              <a:t>함수를 실행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↓ </a:t>
            </a:r>
            <a:r>
              <a:rPr lang="ko-KR" altLang="en-US" dirty="0" smtClean="0">
                <a:solidFill>
                  <a:srgbClr val="953D46"/>
                </a:solidFill>
              </a:rPr>
              <a:t>를 누르면 </a:t>
            </a:r>
            <a:r>
              <a:rPr lang="en-US" altLang="ko-KR" dirty="0" err="1" smtClean="0">
                <a:solidFill>
                  <a:srgbClr val="953D46"/>
                </a:solidFill>
              </a:rPr>
              <a:t>turn_down</a:t>
            </a:r>
            <a:r>
              <a:rPr lang="en-US" altLang="ko-KR" dirty="0" smtClean="0">
                <a:solidFill>
                  <a:srgbClr val="953D46"/>
                </a:solidFill>
              </a:rPr>
              <a:t> </a:t>
            </a:r>
            <a:r>
              <a:rPr lang="ko-KR" altLang="en-US" dirty="0" smtClean="0">
                <a:solidFill>
                  <a:srgbClr val="953D46"/>
                </a:solidFill>
              </a:rPr>
              <a:t>함수를 실행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en-US" altLang="ko-KR" dirty="0" err="1" smtClean="0">
                <a:solidFill>
                  <a:srgbClr val="953D46"/>
                </a:solidFill>
              </a:rPr>
              <a:t>SpaceBar</a:t>
            </a:r>
            <a:r>
              <a:rPr lang="en-US" altLang="ko-KR" dirty="0" smtClean="0">
                <a:solidFill>
                  <a:srgbClr val="953D46"/>
                </a:solidFill>
              </a:rPr>
              <a:t> </a:t>
            </a:r>
            <a:r>
              <a:rPr lang="ko-KR" altLang="en-US" dirty="0" smtClean="0">
                <a:solidFill>
                  <a:srgbClr val="953D46"/>
                </a:solidFill>
              </a:rPr>
              <a:t>를 누르면 </a:t>
            </a:r>
            <a:r>
              <a:rPr lang="en-US" altLang="ko-KR" dirty="0" smtClean="0">
                <a:solidFill>
                  <a:srgbClr val="953D46"/>
                </a:solidFill>
              </a:rPr>
              <a:t>fire </a:t>
            </a:r>
            <a:r>
              <a:rPr lang="ko-KR" altLang="en-US" dirty="0" smtClean="0">
                <a:solidFill>
                  <a:srgbClr val="953D46"/>
                </a:solidFill>
              </a:rPr>
              <a:t>함수를 실행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 그래픽 창이 키보드 입력을 받도록 함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6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 모듈 사용하기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거북이 그래픽을 시작하면 하얀 종이</a:t>
            </a:r>
            <a:r>
              <a:rPr lang="en-US" altLang="ko-KR" dirty="0" smtClean="0"/>
              <a:t>(</a:t>
            </a:r>
            <a:r>
              <a:rPr lang="ko-KR" altLang="en-US" dirty="0" smtClean="0"/>
              <a:t>거북이 그래픽 창</a:t>
            </a:r>
            <a:r>
              <a:rPr lang="en-US" altLang="ko-KR" dirty="0" smtClean="0"/>
              <a:t>) </a:t>
            </a:r>
            <a:r>
              <a:rPr lang="ko-KR" altLang="en-US" dirty="0" smtClean="0"/>
              <a:t>가운데에 거북이가 등장</a:t>
            </a:r>
            <a:endParaRPr lang="en-US" altLang="ko-KR" dirty="0" smtClean="0"/>
          </a:p>
          <a:p>
            <a:r>
              <a:rPr lang="ko-KR" altLang="en-US" dirty="0" smtClean="0"/>
              <a:t>거북이에게 명령을 내리면 거북이는 명령에 따라 종이</a:t>
            </a:r>
            <a:r>
              <a:rPr lang="en-US" altLang="ko-KR" dirty="0" smtClean="0"/>
              <a:t>(</a:t>
            </a:r>
            <a:r>
              <a:rPr lang="ko-KR" altLang="en-US" dirty="0" smtClean="0"/>
              <a:t>거북이 그래픽 창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위를 움직임 </a:t>
            </a:r>
            <a:endParaRPr lang="en-US" altLang="ko-KR" dirty="0" smtClean="0"/>
          </a:p>
          <a:p>
            <a:r>
              <a:rPr lang="ko-KR" altLang="en-US" dirty="0" smtClean="0"/>
              <a:t>거북이가 움직이는 대로 그림이 </a:t>
            </a:r>
            <a:r>
              <a:rPr lang="ko-KR" altLang="en-US" dirty="0" err="1" smtClean="0"/>
              <a:t>그려짐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70575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19" y="1931218"/>
            <a:ext cx="6199524" cy="2087595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실행결과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75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4258" y="1355148"/>
            <a:ext cx="7644640" cy="443574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거북이 </a:t>
            </a:r>
            <a:r>
              <a:rPr lang="ko-KR" altLang="en-US" dirty="0"/>
              <a:t>대포가 날아가는 </a:t>
            </a:r>
            <a:r>
              <a:rPr lang="ko-KR" altLang="en-US" dirty="0" smtClean="0"/>
              <a:t>모양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 smtClean="0"/>
              <a:t>이 </a:t>
            </a:r>
            <a:r>
              <a:rPr lang="ko-KR" altLang="en-US" sz="1600" dirty="0"/>
              <a:t>프로젝트의 대포는 엄밀하게 말하면 ‘곡사포’가 아닙니다</a:t>
            </a:r>
            <a:r>
              <a:rPr lang="en-US" altLang="ko-KR" sz="1600" dirty="0"/>
              <a:t>. </a:t>
            </a:r>
            <a:r>
              <a:rPr lang="ko-KR" altLang="en-US" sz="1600" dirty="0"/>
              <a:t>실제로 대포를 발사하면 </a:t>
            </a:r>
            <a:r>
              <a:rPr lang="ko-KR" altLang="en-US" sz="1600" dirty="0" smtClean="0"/>
              <a:t>포물선과 비슷한 </a:t>
            </a:r>
            <a:r>
              <a:rPr lang="ko-KR" altLang="en-US" sz="1600" dirty="0"/>
              <a:t>곡선을 그리면서 날아갑니다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프로그램의 대포는 매번 </a:t>
            </a:r>
            <a:r>
              <a:rPr lang="en-US" altLang="ko-KR" sz="1600" dirty="0"/>
              <a:t>15</a:t>
            </a:r>
            <a:r>
              <a:rPr lang="ko-KR" altLang="en-US" sz="1600" dirty="0"/>
              <a:t>만큼 앞으로 이동하고 </a:t>
            </a:r>
            <a:r>
              <a:rPr lang="en-US" altLang="ko-KR" sz="1600" dirty="0"/>
              <a:t>5°</a:t>
            </a:r>
            <a:r>
              <a:rPr lang="ko-KR" altLang="en-US" sz="1600" dirty="0" smtClean="0"/>
              <a:t>씩 오른쪽으로 </a:t>
            </a:r>
            <a:r>
              <a:rPr lang="ko-KR" altLang="en-US" sz="1600" dirty="0"/>
              <a:t>움직이므로 포물선보다는 원에 가까운 형태입니다</a:t>
            </a:r>
            <a:r>
              <a:rPr lang="en-US" altLang="ko-KR" sz="1600" dirty="0"/>
              <a:t>(</a:t>
            </a:r>
            <a:r>
              <a:rPr lang="ko-KR" altLang="en-US" sz="1600" dirty="0"/>
              <a:t>정확히는 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72</a:t>
            </a:r>
            <a:r>
              <a:rPr lang="ko-KR" altLang="en-US" sz="1600" dirty="0"/>
              <a:t>각형이지만</a:t>
            </a:r>
            <a:r>
              <a:rPr lang="en-US" altLang="ko-KR" sz="1600" dirty="0"/>
              <a:t>, </a:t>
            </a:r>
            <a:r>
              <a:rPr lang="ko-KR" altLang="en-US" sz="1600" dirty="0" smtClean="0"/>
              <a:t>원에 가까워 </a:t>
            </a:r>
            <a:r>
              <a:rPr lang="ko-KR" altLang="en-US" sz="1600" dirty="0"/>
              <a:t>보입니다</a:t>
            </a:r>
            <a:r>
              <a:rPr lang="en-US" altLang="ko-KR" sz="1600" dirty="0"/>
              <a:t>). </a:t>
            </a:r>
            <a:r>
              <a:rPr lang="ko-KR" altLang="en-US" sz="1600" dirty="0"/>
              <a:t>포물선을 정확히 그리려면 수학 계산이 필요한데</a:t>
            </a:r>
            <a:r>
              <a:rPr lang="en-US" altLang="ko-KR" sz="1600" dirty="0"/>
              <a:t>, </a:t>
            </a:r>
            <a:r>
              <a:rPr lang="ko-KR" altLang="en-US" sz="1600" dirty="0"/>
              <a:t>그러려면 프로그램이 </a:t>
            </a:r>
            <a:r>
              <a:rPr lang="ko-KR" altLang="en-US" sz="1600" dirty="0" smtClean="0"/>
              <a:t>너무 복잡해질 </a:t>
            </a:r>
            <a:r>
              <a:rPr lang="ko-KR" altLang="en-US" sz="1600" dirty="0"/>
              <a:t>수 있기 때문에 단순하게 바꾼 것이라고 이해하면 됩니다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30139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17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터틀런</a:t>
            </a:r>
            <a:r>
              <a:rPr lang="ko-KR" altLang="en-US" dirty="0"/>
              <a:t> 만들기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8399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163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/>
              <a:t>터틀런</a:t>
            </a:r>
            <a:r>
              <a:rPr lang="ko-KR" altLang="en-US" sz="2800" b="1" dirty="0"/>
              <a:t> 만들기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 err="1"/>
              <a:t>터틀런이란</a:t>
            </a:r>
            <a:r>
              <a:rPr lang="en-US" altLang="ko-KR" sz="2000" b="1" dirty="0" smtClean="0"/>
              <a:t>?</a:t>
            </a:r>
          </a:p>
          <a:p>
            <a:pPr>
              <a:lnSpc>
                <a:spcPct val="110000"/>
              </a:lnSpc>
            </a:pPr>
            <a:endParaRPr lang="en-US" altLang="ko-KR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거북이 여러 마리 </a:t>
            </a:r>
            <a:r>
              <a:rPr lang="ko-KR" altLang="en-US" sz="2000" b="1" dirty="0" smtClean="0"/>
              <a:t>키우기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타이머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en-US" altLang="ko-KR" sz="2000" b="1" dirty="0"/>
              <a:t>towards </a:t>
            </a:r>
            <a:r>
              <a:rPr lang="ko-KR" altLang="en-US" sz="2000" b="1" dirty="0" smtClean="0"/>
              <a:t>함수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프로젝트 구조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222910" y="4263436"/>
            <a:ext cx="675341" cy="475740"/>
            <a:chOff x="395536" y="1757809"/>
            <a:chExt cx="720080" cy="507256"/>
          </a:xfrm>
        </p:grpSpPr>
        <p:sp>
          <p:nvSpPr>
            <p:cNvPr id="19" name="순서도: 처리 18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22909" y="4967931"/>
            <a:ext cx="675341" cy="475740"/>
            <a:chOff x="395536" y="1757809"/>
            <a:chExt cx="720080" cy="507256"/>
          </a:xfrm>
        </p:grpSpPr>
        <p:sp>
          <p:nvSpPr>
            <p:cNvPr id="22" name="순서도: 처리 2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05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11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터틀런이란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게임의 주인공인 거북이가 되어</a:t>
            </a:r>
            <a:r>
              <a:rPr lang="en-US" altLang="ko-KR" dirty="0"/>
              <a:t>, </a:t>
            </a:r>
            <a:r>
              <a:rPr lang="ko-KR" altLang="en-US" dirty="0"/>
              <a:t>뒤에서 </a:t>
            </a:r>
            <a:r>
              <a:rPr lang="ko-KR" altLang="en-US" dirty="0" smtClean="0"/>
              <a:t>쫓아오는 </a:t>
            </a:r>
            <a:r>
              <a:rPr lang="ko-KR" altLang="en-US" dirty="0"/>
              <a:t>악당 거북이를 피하면서 초록색 동그라미 먹이를 최대한 많이 먹어야 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327" y="2035075"/>
            <a:ext cx="4954332" cy="427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5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여러 마리 키우기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2632830" cy="2649923"/>
          </a:xfrm>
        </p:spPr>
        <p:txBody>
          <a:bodyPr/>
          <a:lstStyle/>
          <a:p>
            <a:r>
              <a:rPr lang="en-US" altLang="ko-KR" dirty="0" err="1" smtClean="0"/>
              <a:t>te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t.Turtle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te.shape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8AA28"/>
                </a:solidFill>
              </a:rPr>
              <a:t>"turtle"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te.color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"red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err="1" smtClean="0"/>
              <a:t>ts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t.Turtle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ts.shape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"circle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ts.color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"green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2901397" y="1355147"/>
            <a:ext cx="5875914" cy="264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악당 거북이 </a:t>
            </a:r>
            <a:r>
              <a:rPr lang="en-US" altLang="ko-KR" dirty="0" err="1" smtClean="0">
                <a:solidFill>
                  <a:srgbClr val="953D46"/>
                </a:solidFill>
              </a:rPr>
              <a:t>te</a:t>
            </a:r>
            <a:r>
              <a:rPr lang="ko-KR" altLang="en-US" dirty="0" smtClean="0">
                <a:solidFill>
                  <a:srgbClr val="953D46"/>
                </a:solidFill>
              </a:rPr>
              <a:t>를 새로 만듦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빨간색으로 지정하여 주인공 거북이와 구분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endParaRPr lang="en-US" altLang="ko-KR" dirty="0" smtClean="0">
              <a:solidFill>
                <a:srgbClr val="953D46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먹이로 사용할 거북이 </a:t>
            </a:r>
            <a:r>
              <a:rPr lang="en-US" altLang="ko-KR" dirty="0" err="1" smtClean="0">
                <a:solidFill>
                  <a:srgbClr val="953D46"/>
                </a:solidFill>
              </a:rPr>
              <a:t>ts</a:t>
            </a:r>
            <a:r>
              <a:rPr lang="ko-KR" altLang="en-US" dirty="0" smtClean="0">
                <a:solidFill>
                  <a:srgbClr val="953D46"/>
                </a:solidFill>
              </a:rPr>
              <a:t>를 만듦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모양을 원으로 지정하여 먹이처럼 보이게 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초록색으로 지정함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0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타이머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t.ontimer</a:t>
            </a:r>
            <a:r>
              <a:rPr lang="en-US" altLang="ko-KR" dirty="0"/>
              <a:t>(</a:t>
            </a:r>
            <a:r>
              <a:rPr lang="ko-KR" altLang="en-US" dirty="0"/>
              <a:t>실행할 함수</a:t>
            </a:r>
            <a:r>
              <a:rPr lang="en-US" altLang="ko-KR" dirty="0"/>
              <a:t>, </a:t>
            </a:r>
            <a:r>
              <a:rPr lang="ko-KR" altLang="en-US" dirty="0"/>
              <a:t>정해진 시간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‘정해진 시간’이 지나면 ‘지정한 함수’</a:t>
            </a:r>
            <a:r>
              <a:rPr lang="ko-KR" altLang="en-US" dirty="0" err="1"/>
              <a:t>를</a:t>
            </a:r>
            <a:r>
              <a:rPr lang="ko-KR" altLang="en-US" dirty="0"/>
              <a:t> 실행하는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ko-KR" altLang="en-US" dirty="0" smtClean="0"/>
              <a:t>주의점</a:t>
            </a:r>
          </a:p>
          <a:p>
            <a:pPr lvl="1"/>
            <a:r>
              <a:rPr lang="ko-KR" altLang="en-US" dirty="0" smtClean="0"/>
              <a:t>정해진 시간의 단위는 초가 아니라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분의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</a:t>
            </a:r>
            <a:r>
              <a:rPr lang="en-US" altLang="ko-KR" dirty="0" smtClean="0"/>
              <a:t>(1/1000)</a:t>
            </a:r>
          </a:p>
          <a:p>
            <a:pPr lvl="1"/>
            <a:r>
              <a:rPr lang="en-US" altLang="ko-KR" dirty="0" err="1" smtClean="0"/>
              <a:t>t.ontimer</a:t>
            </a:r>
            <a:r>
              <a:rPr lang="ko-KR" altLang="en-US" dirty="0"/>
              <a:t>의 타이머 기능은 정해진 함수를 딱 한 번만 실행</a:t>
            </a:r>
            <a:endParaRPr lang="en-US" altLang="ko-KR" dirty="0" smtClean="0"/>
          </a:p>
          <a:p>
            <a:pPr lvl="1"/>
            <a:endParaRPr lang="ko-KR" altLang="en-US" dirty="0"/>
          </a:p>
          <a:p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42143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towards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위치로 가려면 어떤 방향을 향해서</a:t>
            </a:r>
            <a:r>
              <a:rPr lang="en-US" altLang="ko-KR" dirty="0"/>
              <a:t>, </a:t>
            </a:r>
            <a:r>
              <a:rPr lang="ko-KR" altLang="en-US" dirty="0"/>
              <a:t>즉 어떤 ‘각도’로 가야 하는지 알려 </a:t>
            </a:r>
            <a:r>
              <a:rPr lang="ko-KR" altLang="en-US" dirty="0" smtClean="0"/>
              <a:t>주는 기능</a:t>
            </a:r>
            <a:endParaRPr lang="en-US" altLang="ko-KR" dirty="0" smtClean="0"/>
          </a:p>
          <a:p>
            <a:r>
              <a:rPr lang="ko-KR" altLang="en-US" dirty="0" err="1"/>
              <a:t>터틀런에서</a:t>
            </a:r>
            <a:r>
              <a:rPr lang="ko-KR" altLang="en-US" dirty="0"/>
              <a:t> 악당 거북이가 주인공 거북이를 </a:t>
            </a:r>
            <a:r>
              <a:rPr lang="ko-KR" altLang="en-US" dirty="0" smtClean="0"/>
              <a:t>쫓아가는 </a:t>
            </a:r>
            <a:r>
              <a:rPr lang="ko-KR" altLang="en-US" dirty="0"/>
              <a:t>순서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800" dirty="0" smtClean="0"/>
              <a:t>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b="1" dirty="0">
                <a:solidFill>
                  <a:srgbClr val="0070C0"/>
                </a:solidFill>
              </a:rPr>
              <a:t>1 </a:t>
            </a:r>
            <a:r>
              <a:rPr lang="en-US" altLang="ko-KR" dirty="0">
                <a:solidFill>
                  <a:srgbClr val="0070C0"/>
                </a:solidFill>
              </a:rPr>
              <a:t>| </a:t>
            </a:r>
            <a:r>
              <a:rPr lang="ko-KR" altLang="en-US" dirty="0"/>
              <a:t>악당 거북이를 기준으로 주인공 거북이로 향하는 각도를 구합니다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b="1" dirty="0" smtClean="0">
                <a:solidFill>
                  <a:srgbClr val="0070C0"/>
                </a:solidFill>
              </a:rPr>
              <a:t>2 </a:t>
            </a:r>
            <a:r>
              <a:rPr lang="en-US" altLang="ko-KR" dirty="0">
                <a:solidFill>
                  <a:srgbClr val="0070C0"/>
                </a:solidFill>
              </a:rPr>
              <a:t>| </a:t>
            </a:r>
            <a:r>
              <a:rPr lang="ko-KR" altLang="en-US" dirty="0"/>
              <a:t>구한 각도에 맞춰 악당 거북이의 머리를 돌립니다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b="1" dirty="0" smtClean="0">
                <a:solidFill>
                  <a:srgbClr val="0070C0"/>
                </a:solidFill>
              </a:rPr>
              <a:t>3 </a:t>
            </a:r>
            <a:r>
              <a:rPr lang="en-US" altLang="ko-KR" dirty="0">
                <a:solidFill>
                  <a:srgbClr val="0070C0"/>
                </a:solidFill>
              </a:rPr>
              <a:t>| </a:t>
            </a:r>
            <a:r>
              <a:rPr lang="ko-KR" altLang="en-US" dirty="0"/>
              <a:t>악당 거북이가 앞으로 이동합니다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en-US" altLang="ko-KR" dirty="0" err="1">
                <a:solidFill>
                  <a:srgbClr val="953D46"/>
                </a:solidFill>
              </a:rPr>
              <a:t>te</a:t>
            </a:r>
            <a:r>
              <a:rPr lang="en-US" altLang="ko-KR" dirty="0">
                <a:solidFill>
                  <a:srgbClr val="953D46"/>
                </a:solidFill>
              </a:rPr>
              <a:t>: </a:t>
            </a:r>
            <a:r>
              <a:rPr lang="ko-KR" altLang="en-US" dirty="0">
                <a:solidFill>
                  <a:srgbClr val="953D46"/>
                </a:solidFill>
              </a:rPr>
              <a:t>악당 </a:t>
            </a:r>
            <a:r>
              <a:rPr lang="ko-KR" altLang="en-US" dirty="0" smtClean="0">
                <a:solidFill>
                  <a:srgbClr val="953D46"/>
                </a:solidFill>
              </a:rPr>
              <a:t>거북이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en-US" altLang="ko-KR" dirty="0">
                <a:solidFill>
                  <a:srgbClr val="953D46"/>
                </a:solidFill>
              </a:rPr>
              <a:t>t: </a:t>
            </a:r>
            <a:r>
              <a:rPr lang="ko-KR" altLang="en-US" dirty="0">
                <a:solidFill>
                  <a:srgbClr val="953D46"/>
                </a:solidFill>
              </a:rPr>
              <a:t>주인공 </a:t>
            </a:r>
            <a:r>
              <a:rPr lang="ko-KR" altLang="en-US" dirty="0" smtClean="0">
                <a:solidFill>
                  <a:srgbClr val="953D46"/>
                </a:solidFill>
              </a:rPr>
              <a:t>거북이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ang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te.towards</a:t>
            </a:r>
            <a:r>
              <a:rPr lang="en-US" altLang="ko-KR" dirty="0"/>
              <a:t>(</a:t>
            </a:r>
            <a:r>
              <a:rPr lang="en-US" altLang="ko-KR" dirty="0" err="1"/>
              <a:t>t.pos</a:t>
            </a:r>
            <a:r>
              <a:rPr lang="en-US" altLang="ko-KR" dirty="0" smtClean="0"/>
              <a:t>())</a:t>
            </a:r>
            <a:br>
              <a:rPr lang="en-US" altLang="ko-KR" dirty="0" smtClean="0"/>
            </a:br>
            <a:r>
              <a:rPr lang="en-US" altLang="ko-KR" dirty="0" err="1" smtClean="0"/>
              <a:t>te.setheading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ang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te.forward</a:t>
            </a:r>
            <a:r>
              <a:rPr lang="en-US" altLang="ko-KR" dirty="0" smtClean="0"/>
              <a:t>(9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94126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39552" y="1355148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프로젝트 구조</a:t>
            </a:r>
          </a:p>
          <a:p>
            <a:pPr lvl="1"/>
            <a:r>
              <a:rPr lang="ko-KR" altLang="en-US" dirty="0" smtClean="0"/>
              <a:t>등장인물 만들기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악당 </a:t>
            </a:r>
            <a:r>
              <a:rPr lang="ko-KR" altLang="en-US" dirty="0"/>
              <a:t>거북이와 먹이 거북이를 만들고 색과 모양 등 필요한 </a:t>
            </a:r>
            <a:r>
              <a:rPr lang="ko-KR" altLang="en-US" dirty="0" smtClean="0"/>
              <a:t>처리를 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en-US" altLang="ko-KR" dirty="0" smtClean="0"/>
              <a:t>turn</a:t>
            </a:r>
            <a:r>
              <a:rPr lang="en-US" altLang="ko-KR" dirty="0"/>
              <a:t>_</a:t>
            </a:r>
            <a:r>
              <a:rPr lang="ko-KR" altLang="en-US" dirty="0"/>
              <a:t>으로 시작하는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turn</a:t>
            </a:r>
            <a:r>
              <a:rPr lang="en-US" altLang="ko-KR" dirty="0"/>
              <a:t>_</a:t>
            </a:r>
            <a:r>
              <a:rPr lang="ko-KR" altLang="en-US" dirty="0"/>
              <a:t>으로 시작하는 네 가지 함수는 각각 사용자가 ↑ </a:t>
            </a:r>
            <a:r>
              <a:rPr lang="en-US" altLang="ko-KR" dirty="0"/>
              <a:t>, ↓ , ← , → </a:t>
            </a:r>
            <a:r>
              <a:rPr lang="ko-KR" altLang="en-US" dirty="0" smtClean="0"/>
              <a:t>방향키를 </a:t>
            </a:r>
            <a:r>
              <a:rPr lang="ko-KR" altLang="en-US" dirty="0"/>
              <a:t>눌렀을 때 주인공 거북이의 방향을 돌리는 역할을 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en-US" altLang="ko-KR" dirty="0" smtClean="0"/>
              <a:t>play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터틀런</a:t>
            </a:r>
            <a:r>
              <a:rPr lang="ko-KR" altLang="en-US" dirty="0" smtClean="0"/>
              <a:t> </a:t>
            </a:r>
            <a:r>
              <a:rPr lang="ko-KR" altLang="en-US" dirty="0"/>
              <a:t>프로젝트에서 핵심 역할을 하는 부분입니다</a:t>
            </a:r>
            <a:r>
              <a:rPr lang="en-US" altLang="ko-KR" dirty="0"/>
              <a:t>. </a:t>
            </a:r>
            <a:r>
              <a:rPr lang="ko-KR" altLang="en-US" dirty="0"/>
              <a:t>주인공 거북이가 </a:t>
            </a:r>
            <a:r>
              <a:rPr lang="ko-KR" altLang="en-US" dirty="0" smtClean="0"/>
              <a:t>앞으로 </a:t>
            </a:r>
            <a:r>
              <a:rPr lang="ko-KR" altLang="en-US" dirty="0"/>
              <a:t>이동하는 처리</a:t>
            </a:r>
            <a:r>
              <a:rPr lang="en-US" altLang="ko-KR" dirty="0"/>
              <a:t>, </a:t>
            </a:r>
            <a:r>
              <a:rPr lang="ko-KR" altLang="en-US" dirty="0"/>
              <a:t>악당 거북이가 주인공 거북이를 쫓아가는 처리</a:t>
            </a:r>
            <a:r>
              <a:rPr lang="en-US" altLang="ko-KR" dirty="0"/>
              <a:t>, </a:t>
            </a:r>
            <a:r>
              <a:rPr lang="ko-KR" altLang="en-US" dirty="0" smtClean="0"/>
              <a:t>주인공 거북이가 </a:t>
            </a:r>
            <a:r>
              <a:rPr lang="ko-KR" altLang="en-US" dirty="0"/>
              <a:t>먹이 또는 악당 거북이에 닿았을 때의 처리를 모두 </a:t>
            </a:r>
            <a:r>
              <a:rPr lang="en-US" altLang="ko-KR" dirty="0"/>
              <a:t>play </a:t>
            </a:r>
            <a:r>
              <a:rPr lang="ko-KR" altLang="en-US" dirty="0" smtClean="0"/>
              <a:t>함수에서 </a:t>
            </a:r>
            <a:r>
              <a:rPr lang="ko-KR" altLang="en-US" dirty="0"/>
              <a:t>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1"/>
            <a:r>
              <a:rPr lang="ko-KR" altLang="en-US" dirty="0" smtClean="0"/>
              <a:t>게임 </a:t>
            </a:r>
            <a:r>
              <a:rPr lang="ko-KR" altLang="en-US" dirty="0"/>
              <a:t>준비 및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화면 </a:t>
            </a:r>
            <a:r>
              <a:rPr lang="ko-KR" altLang="en-US" dirty="0"/>
              <a:t>배경을 그리거나 키보드 입력을 </a:t>
            </a:r>
            <a:r>
              <a:rPr lang="ko-KR" altLang="en-US" dirty="0" smtClean="0"/>
              <a:t>처리</a:t>
            </a:r>
            <a:r>
              <a:rPr lang="ko-KR" altLang="en-US" dirty="0"/>
              <a:t> 함</a:t>
            </a:r>
            <a:r>
              <a:rPr lang="en-US" altLang="ko-KR" dirty="0" smtClean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게임에 필요한 </a:t>
            </a:r>
            <a:r>
              <a:rPr lang="ko-KR" altLang="en-US" dirty="0" smtClean="0"/>
              <a:t>준비를 하는 부분임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039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39552" y="1355148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err="1" smtClean="0"/>
              <a:t>터틀런</a:t>
            </a:r>
            <a:r>
              <a:rPr lang="ko-KR" altLang="en-US" dirty="0" smtClean="0"/>
              <a:t> 만들기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>
                <a:solidFill>
                  <a:srgbClr val="FFC000"/>
                </a:solidFill>
              </a:rPr>
              <a:t>import</a:t>
            </a:r>
            <a:r>
              <a:rPr lang="en-US" altLang="ko-KR" dirty="0"/>
              <a:t> 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import </a:t>
            </a:r>
            <a:r>
              <a:rPr lang="en-US" altLang="ko-KR" dirty="0" smtClean="0"/>
              <a:t>random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te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t.Turtle</a:t>
            </a:r>
            <a:r>
              <a:rPr lang="en-US" altLang="ko-KR" dirty="0"/>
              <a:t>() </a:t>
            </a:r>
            <a:r>
              <a:rPr lang="en-US" altLang="ko-KR" dirty="0" smtClean="0"/>
              <a:t>         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악당 거북이</a:t>
            </a:r>
            <a:r>
              <a:rPr lang="en-US" altLang="ko-KR" dirty="0">
                <a:solidFill>
                  <a:srgbClr val="953D46"/>
                </a:solidFill>
              </a:rPr>
              <a:t>(</a:t>
            </a:r>
            <a:r>
              <a:rPr lang="ko-KR" altLang="en-US" dirty="0">
                <a:solidFill>
                  <a:srgbClr val="953D46"/>
                </a:solidFill>
              </a:rPr>
              <a:t>빨간색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err="1" smtClean="0"/>
              <a:t>te.shape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"turtle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te.color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"red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te.speed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err="1" smtClean="0"/>
              <a:t>te.up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te.goto</a:t>
            </a:r>
            <a:r>
              <a:rPr lang="en-US" altLang="ko-KR" dirty="0" smtClean="0"/>
              <a:t>(0</a:t>
            </a:r>
            <a:r>
              <a:rPr lang="en-US" altLang="ko-KR" dirty="0"/>
              <a:t>, </a:t>
            </a:r>
            <a:r>
              <a:rPr lang="en-US" altLang="ko-KR" dirty="0" smtClean="0"/>
              <a:t>200)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ts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t.Turtle</a:t>
            </a:r>
            <a:r>
              <a:rPr lang="en-US" altLang="ko-KR" dirty="0"/>
              <a:t>() </a:t>
            </a:r>
            <a:r>
              <a:rPr lang="en-US" altLang="ko-KR" dirty="0" smtClean="0"/>
              <a:t>          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먹이</a:t>
            </a:r>
            <a:r>
              <a:rPr lang="en-US" altLang="ko-KR" dirty="0">
                <a:solidFill>
                  <a:srgbClr val="953D46"/>
                </a:solidFill>
              </a:rPr>
              <a:t>(</a:t>
            </a:r>
            <a:r>
              <a:rPr lang="ko-KR" altLang="en-US" dirty="0">
                <a:solidFill>
                  <a:srgbClr val="953D46"/>
                </a:solidFill>
              </a:rPr>
              <a:t>초록색 동그라미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err="1" smtClean="0"/>
              <a:t>ts.shape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"circle"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297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 모듈 사용하기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IDLE </a:t>
            </a:r>
            <a:r>
              <a:rPr lang="ko-KR" altLang="en-US" dirty="0" smtClean="0"/>
              <a:t>프로그램을 열고 다음과 같이 입력한 후 </a:t>
            </a:r>
            <a:r>
              <a:rPr lang="en-US" altLang="ko-KR" dirty="0" smtClean="0"/>
              <a:t>Enter</a:t>
            </a:r>
            <a:r>
              <a:rPr lang="ko-KR" altLang="en-US" dirty="0" smtClean="0"/>
              <a:t>를 누름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&gt;&gt;&gt; import turtle as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 err="1"/>
              <a:t>t.shape</a:t>
            </a:r>
            <a:r>
              <a:rPr lang="en-US" altLang="ko-KR" dirty="0"/>
              <a:t>("turtle</a:t>
            </a:r>
            <a:r>
              <a:rPr lang="en-US" altLang="ko-KR" dirty="0" smtClean="0"/>
              <a:t>")</a:t>
            </a:r>
          </a:p>
          <a:p>
            <a:endParaRPr lang="en-US" altLang="ko-KR" dirty="0"/>
          </a:p>
          <a:p>
            <a:r>
              <a:rPr lang="ko-KR" altLang="en-US" dirty="0" smtClean="0"/>
              <a:t>거북이</a:t>
            </a:r>
            <a:r>
              <a:rPr lang="en-US" altLang="ko-KR" dirty="0" smtClean="0"/>
              <a:t> </a:t>
            </a:r>
            <a:r>
              <a:rPr lang="ko-KR" altLang="en-US" dirty="0" smtClean="0"/>
              <a:t>그래픽 창이 뜨고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창 한가운데에 오른쪽을 바라보는 거북이가 나타남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34" y="3586169"/>
            <a:ext cx="3995930" cy="291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39552" y="1355148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 smtClean="0"/>
              <a:t>ts.color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"green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ts.speed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err="1" smtClean="0"/>
              <a:t>ts.up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ts.goto</a:t>
            </a:r>
            <a:r>
              <a:rPr lang="en-US" altLang="ko-KR" dirty="0" smtClean="0"/>
              <a:t>(0</a:t>
            </a:r>
            <a:r>
              <a:rPr lang="en-US" altLang="ko-KR" dirty="0"/>
              <a:t>, -200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turn_right</a:t>
            </a:r>
            <a:r>
              <a:rPr lang="en-US" altLang="ko-KR" dirty="0"/>
              <a:t>(): </a:t>
            </a:r>
            <a:r>
              <a:rPr lang="en-US" altLang="ko-KR" dirty="0" smtClean="0"/>
              <a:t>        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오른쪽으로 방향을 </a:t>
            </a:r>
            <a:r>
              <a:rPr lang="ko-KR" altLang="en-US" dirty="0" smtClean="0">
                <a:solidFill>
                  <a:srgbClr val="953D46"/>
                </a:solidFill>
              </a:rPr>
              <a:t>바꿈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t.setheading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turn_up</a:t>
            </a:r>
            <a:r>
              <a:rPr lang="en-US" altLang="ko-KR" dirty="0"/>
              <a:t>(): </a:t>
            </a:r>
            <a:r>
              <a:rPr lang="en-US" altLang="ko-KR" dirty="0" smtClean="0"/>
              <a:t>           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위로 방향을 </a:t>
            </a:r>
            <a:r>
              <a:rPr lang="ko-KR" altLang="en-US" dirty="0" smtClean="0">
                <a:solidFill>
                  <a:srgbClr val="953D46"/>
                </a:solidFill>
              </a:rPr>
              <a:t>바꿈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t.setheading</a:t>
            </a:r>
            <a:r>
              <a:rPr lang="en-US" altLang="ko-KR" dirty="0" smtClean="0"/>
              <a:t>(90)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turn_left</a:t>
            </a:r>
            <a:r>
              <a:rPr lang="en-US" altLang="ko-KR" dirty="0"/>
              <a:t>(): </a:t>
            </a:r>
            <a:r>
              <a:rPr lang="en-US" altLang="ko-KR" dirty="0" smtClean="0"/>
              <a:t>          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왼쪽으로 방향을 </a:t>
            </a:r>
            <a:r>
              <a:rPr lang="ko-KR" altLang="en-US" dirty="0" smtClean="0">
                <a:solidFill>
                  <a:srgbClr val="953D46"/>
                </a:solidFill>
              </a:rPr>
              <a:t>바꿈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t.setheading</a:t>
            </a:r>
            <a:r>
              <a:rPr lang="en-US" altLang="ko-KR" dirty="0" smtClean="0"/>
              <a:t>(180)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turn_down</a:t>
            </a:r>
            <a:r>
              <a:rPr lang="en-US" altLang="ko-KR" dirty="0"/>
              <a:t>(): </a:t>
            </a:r>
            <a:r>
              <a:rPr lang="en-US" altLang="ko-KR" dirty="0" smtClean="0"/>
              <a:t>       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아래로 방향을 </a:t>
            </a:r>
            <a:r>
              <a:rPr lang="ko-KR" altLang="en-US" dirty="0" smtClean="0">
                <a:solidFill>
                  <a:srgbClr val="953D46"/>
                </a:solidFill>
              </a:rPr>
              <a:t>바꿈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t.setheading</a:t>
            </a:r>
            <a:r>
              <a:rPr lang="en-US" altLang="ko-KR" dirty="0" smtClean="0"/>
              <a:t>(270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44401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39552" y="1355148"/>
            <a:ext cx="8604448" cy="3514027"/>
            <a:chOff x="539552" y="1355148"/>
            <a:chExt cx="8604448" cy="3514027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539552" y="1355148"/>
              <a:ext cx="4781339" cy="35140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700" dirty="0" err="1" smtClean="0">
                  <a:solidFill>
                    <a:srgbClr val="FFC000"/>
                  </a:solidFill>
                </a:rPr>
                <a:t>def</a:t>
              </a:r>
              <a:r>
                <a:rPr lang="en-US" altLang="ko-KR" sz="1700" dirty="0" smtClean="0">
                  <a:solidFill>
                    <a:srgbClr val="FFC000"/>
                  </a:solidFill>
                </a:rPr>
                <a:t> </a:t>
              </a:r>
              <a:r>
                <a:rPr lang="en-US" altLang="ko-KR" sz="1700" dirty="0">
                  <a:solidFill>
                    <a:srgbClr val="0070C0"/>
                  </a:solidFill>
                </a:rPr>
                <a:t>play</a:t>
              </a:r>
              <a:r>
                <a:rPr lang="en-US" altLang="ko-KR" sz="1700" dirty="0" smtClean="0"/>
                <a:t>():</a:t>
              </a:r>
              <a:br>
                <a:rPr lang="en-US" altLang="ko-KR" sz="1700" dirty="0" smtClean="0"/>
              </a:br>
              <a:r>
                <a:rPr lang="en-US" altLang="ko-KR" sz="1700" dirty="0" smtClean="0"/>
                <a:t>     </a:t>
              </a:r>
              <a:r>
                <a:rPr lang="en-US" altLang="ko-KR" sz="1700" dirty="0" err="1" smtClean="0"/>
                <a:t>t.forward</a:t>
              </a:r>
              <a:r>
                <a:rPr lang="en-US" altLang="ko-KR" sz="1700" dirty="0" smtClean="0"/>
                <a:t>(10)</a:t>
              </a:r>
              <a:br>
                <a:rPr lang="en-US" altLang="ko-KR" sz="1700" dirty="0" smtClean="0"/>
              </a:br>
              <a:r>
                <a:rPr lang="en-US" altLang="ko-KR" sz="1700" dirty="0" smtClean="0"/>
                <a:t>     </a:t>
              </a:r>
              <a:r>
                <a:rPr lang="en-US" altLang="ko-KR" sz="1700" dirty="0" err="1" smtClean="0"/>
                <a:t>ang</a:t>
              </a:r>
              <a:r>
                <a:rPr lang="en-US" altLang="ko-KR" sz="1700" dirty="0" smtClean="0"/>
                <a:t> </a:t>
              </a:r>
              <a:r>
                <a:rPr lang="en-US" altLang="ko-KR" sz="1700" dirty="0"/>
                <a:t>= </a:t>
              </a:r>
              <a:r>
                <a:rPr lang="en-US" altLang="ko-KR" sz="1700" dirty="0" err="1"/>
                <a:t>te.towards</a:t>
              </a:r>
              <a:r>
                <a:rPr lang="en-US" altLang="ko-KR" sz="1700" dirty="0"/>
                <a:t>(</a:t>
              </a:r>
              <a:r>
                <a:rPr lang="en-US" altLang="ko-KR" sz="1700" dirty="0" err="1"/>
                <a:t>t.pos</a:t>
              </a:r>
              <a:r>
                <a:rPr lang="en-US" altLang="ko-KR" sz="1700" dirty="0" smtClean="0"/>
                <a:t>())</a:t>
              </a:r>
              <a:br>
                <a:rPr lang="en-US" altLang="ko-KR" sz="1700" dirty="0" smtClean="0"/>
              </a:br>
              <a:r>
                <a:rPr lang="en-US" altLang="ko-KR" sz="1700" dirty="0" smtClean="0"/>
                <a:t>     </a:t>
              </a:r>
              <a:r>
                <a:rPr lang="en-US" altLang="ko-KR" sz="1700" dirty="0" err="1" smtClean="0"/>
                <a:t>te.setheading</a:t>
              </a:r>
              <a:r>
                <a:rPr lang="en-US" altLang="ko-KR" sz="1700" dirty="0" smtClean="0"/>
                <a:t>(</a:t>
              </a:r>
              <a:r>
                <a:rPr lang="en-US" altLang="ko-KR" sz="1700" dirty="0" err="1" smtClean="0"/>
                <a:t>ang</a:t>
              </a:r>
              <a:r>
                <a:rPr lang="en-US" altLang="ko-KR" sz="1700" dirty="0"/>
                <a:t>) </a:t>
              </a:r>
              <a:r>
                <a:rPr lang="en-US" altLang="ko-KR" sz="1700" dirty="0" smtClean="0"/>
                <a:t/>
              </a:r>
              <a:br>
                <a:rPr lang="en-US" altLang="ko-KR" sz="1700" dirty="0" smtClean="0"/>
              </a:br>
              <a:r>
                <a:rPr lang="en-US" altLang="ko-KR" sz="1700" dirty="0" smtClean="0"/>
                <a:t>     </a:t>
              </a:r>
              <a:r>
                <a:rPr lang="en-US" altLang="ko-KR" sz="1700" dirty="0" err="1" smtClean="0"/>
                <a:t>te.forward</a:t>
              </a:r>
              <a:r>
                <a:rPr lang="en-US" altLang="ko-KR" sz="1700" dirty="0" smtClean="0"/>
                <a:t>(9)</a:t>
              </a:r>
              <a:br>
                <a:rPr lang="en-US" altLang="ko-KR" sz="1700" dirty="0" smtClean="0"/>
              </a:br>
              <a:r>
                <a:rPr lang="en-US" altLang="ko-KR" sz="1700" dirty="0" smtClean="0"/>
                <a:t>     </a:t>
              </a:r>
              <a:r>
                <a:rPr lang="en-US" altLang="ko-KR" sz="1700" dirty="0" smtClean="0">
                  <a:solidFill>
                    <a:srgbClr val="FFC000"/>
                  </a:solidFill>
                </a:rPr>
                <a:t>if</a:t>
              </a:r>
              <a:r>
                <a:rPr lang="en-US" altLang="ko-KR" sz="1700" dirty="0" smtClean="0"/>
                <a:t> </a:t>
              </a:r>
              <a:r>
                <a:rPr lang="en-US" altLang="ko-KR" sz="1700" dirty="0" err="1"/>
                <a:t>t.distance</a:t>
              </a:r>
              <a:r>
                <a:rPr lang="en-US" altLang="ko-KR" sz="1700" dirty="0"/>
                <a:t>(</a:t>
              </a:r>
              <a:r>
                <a:rPr lang="en-US" altLang="ko-KR" sz="1700" dirty="0" err="1"/>
                <a:t>ts</a:t>
              </a:r>
              <a:r>
                <a:rPr lang="en-US" altLang="ko-KR" sz="1700" dirty="0"/>
                <a:t>) &lt; 12</a:t>
              </a:r>
              <a:r>
                <a:rPr lang="en-US" altLang="ko-KR" sz="1700" dirty="0" smtClean="0"/>
                <a:t>:</a:t>
              </a:r>
              <a:br>
                <a:rPr lang="en-US" altLang="ko-KR" sz="1700" dirty="0" smtClean="0"/>
              </a:br>
              <a:r>
                <a:rPr lang="en-US" altLang="ko-KR" sz="1700" dirty="0" smtClean="0"/>
                <a:t>         </a:t>
              </a:r>
              <a:r>
                <a:rPr lang="en-US" altLang="ko-KR" sz="1700" dirty="0" err="1" smtClean="0"/>
                <a:t>star_x</a:t>
              </a:r>
              <a:r>
                <a:rPr lang="en-US" altLang="ko-KR" sz="1700" dirty="0" smtClean="0"/>
                <a:t> </a:t>
              </a:r>
              <a:r>
                <a:rPr lang="en-US" altLang="ko-KR" sz="1700" dirty="0"/>
                <a:t>= </a:t>
              </a:r>
              <a:r>
                <a:rPr lang="en-US" altLang="ko-KR" sz="1700" dirty="0" err="1"/>
                <a:t>random.randint</a:t>
              </a:r>
              <a:r>
                <a:rPr lang="en-US" altLang="ko-KR" sz="1700" dirty="0"/>
                <a:t>(-230, </a:t>
              </a:r>
              <a:r>
                <a:rPr lang="en-US" altLang="ko-KR" sz="1700" dirty="0" smtClean="0"/>
                <a:t>230)</a:t>
              </a:r>
              <a:br>
                <a:rPr lang="en-US" altLang="ko-KR" sz="1700" dirty="0" smtClean="0"/>
              </a:br>
              <a:r>
                <a:rPr lang="en-US" altLang="ko-KR" sz="1700" dirty="0" smtClean="0"/>
                <a:t>         </a:t>
              </a:r>
              <a:r>
                <a:rPr lang="en-US" altLang="ko-KR" sz="1700" dirty="0" err="1" smtClean="0"/>
                <a:t>star_y</a:t>
              </a:r>
              <a:r>
                <a:rPr lang="en-US" altLang="ko-KR" sz="1700" dirty="0" smtClean="0"/>
                <a:t> </a:t>
              </a:r>
              <a:r>
                <a:rPr lang="en-US" altLang="ko-KR" sz="1700" dirty="0"/>
                <a:t>= </a:t>
              </a:r>
              <a:r>
                <a:rPr lang="en-US" altLang="ko-KR" sz="1700" dirty="0" err="1"/>
                <a:t>random.randint</a:t>
              </a:r>
              <a:r>
                <a:rPr lang="en-US" altLang="ko-KR" sz="1700" dirty="0"/>
                <a:t>(-230, </a:t>
              </a:r>
              <a:r>
                <a:rPr lang="en-US" altLang="ko-KR" sz="1700" dirty="0" smtClean="0"/>
                <a:t>230)</a:t>
              </a:r>
              <a:br>
                <a:rPr lang="en-US" altLang="ko-KR" sz="1700" dirty="0" smtClean="0"/>
              </a:br>
              <a:r>
                <a:rPr lang="en-US" altLang="ko-KR" sz="1700" dirty="0" smtClean="0"/>
                <a:t>         </a:t>
              </a:r>
              <a:r>
                <a:rPr lang="en-US" altLang="ko-KR" sz="1700" dirty="0" err="1" smtClean="0"/>
                <a:t>ts.goto</a:t>
              </a:r>
              <a:r>
                <a:rPr lang="en-US" altLang="ko-KR" sz="1700" dirty="0" smtClean="0"/>
                <a:t>(</a:t>
              </a:r>
              <a:r>
                <a:rPr lang="en-US" altLang="ko-KR" sz="1700" dirty="0" err="1" smtClean="0"/>
                <a:t>star_x</a:t>
              </a:r>
              <a:r>
                <a:rPr lang="en-US" altLang="ko-KR" sz="1700" dirty="0"/>
                <a:t>, </a:t>
              </a:r>
              <a:r>
                <a:rPr lang="en-US" altLang="ko-KR" sz="1700" dirty="0" err="1"/>
                <a:t>star_y</a:t>
              </a:r>
              <a:r>
                <a:rPr lang="en-US" altLang="ko-KR" sz="1700" dirty="0" smtClean="0"/>
                <a:t>)</a:t>
              </a:r>
              <a:br>
                <a:rPr lang="en-US" altLang="ko-KR" sz="1700" dirty="0" smtClean="0"/>
              </a:br>
              <a:r>
                <a:rPr lang="en-US" altLang="ko-KR" sz="1700" dirty="0" smtClean="0"/>
                <a:t>     </a:t>
              </a:r>
              <a:r>
                <a:rPr lang="en-US" altLang="ko-KR" sz="1700" dirty="0" smtClean="0">
                  <a:solidFill>
                    <a:srgbClr val="FFC000"/>
                  </a:solidFill>
                </a:rPr>
                <a:t>if</a:t>
              </a:r>
              <a:r>
                <a:rPr lang="en-US" altLang="ko-KR" sz="1700" dirty="0" smtClean="0"/>
                <a:t> </a:t>
              </a:r>
              <a:r>
                <a:rPr lang="en-US" altLang="ko-KR" sz="1700" dirty="0" err="1"/>
                <a:t>t.distance</a:t>
              </a:r>
              <a:r>
                <a:rPr lang="en-US" altLang="ko-KR" sz="1700" dirty="0"/>
                <a:t>(</a:t>
              </a:r>
              <a:r>
                <a:rPr lang="en-US" altLang="ko-KR" sz="1700" dirty="0" err="1"/>
                <a:t>te</a:t>
              </a:r>
              <a:r>
                <a:rPr lang="en-US" altLang="ko-KR" sz="1700" dirty="0"/>
                <a:t>) &gt;= 12</a:t>
              </a:r>
              <a:r>
                <a:rPr lang="en-US" altLang="ko-KR" sz="1700" dirty="0" smtClean="0"/>
                <a:t>:</a:t>
              </a:r>
              <a:br>
                <a:rPr lang="en-US" altLang="ko-KR" sz="1700" dirty="0" smtClean="0"/>
              </a:br>
              <a:r>
                <a:rPr lang="en-US" altLang="ko-KR" sz="1700" dirty="0" smtClean="0"/>
                <a:t>        </a:t>
              </a:r>
              <a:r>
                <a:rPr lang="en-US" altLang="ko-KR" sz="1700" dirty="0" err="1" smtClean="0"/>
                <a:t>t.ontimer</a:t>
              </a:r>
              <a:r>
                <a:rPr lang="en-US" altLang="ko-KR" sz="1700" dirty="0" smtClean="0"/>
                <a:t>(play</a:t>
              </a:r>
              <a:r>
                <a:rPr lang="en-US" altLang="ko-KR" sz="1700" dirty="0"/>
                <a:t>, 100</a:t>
              </a:r>
              <a:r>
                <a:rPr lang="en-US" altLang="ko-KR" sz="1700" dirty="0" smtClean="0"/>
                <a:t>) </a:t>
              </a:r>
              <a:endParaRPr lang="en-US" altLang="ko-KR" sz="1700" dirty="0"/>
            </a:p>
          </p:txBody>
        </p:sp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3707895" y="1355148"/>
              <a:ext cx="5436105" cy="351402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게임을 실제로 </a:t>
              </a:r>
              <a:r>
                <a:rPr lang="ko-KR" altLang="en-US" sz="1700" dirty="0" err="1">
                  <a:solidFill>
                    <a:srgbClr val="953D46"/>
                  </a:solidFill>
                </a:rPr>
                <a:t>플레이하는</a:t>
              </a:r>
              <a:r>
                <a:rPr lang="ko-KR" altLang="en-US" sz="1700" dirty="0">
                  <a:solidFill>
                    <a:srgbClr val="953D46"/>
                  </a:solidFill>
                </a:rPr>
                <a:t>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함수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주인공 거북이가 </a:t>
              </a:r>
              <a:r>
                <a:rPr lang="en-US" altLang="ko-KR" sz="1700" dirty="0">
                  <a:solidFill>
                    <a:srgbClr val="953D46"/>
                  </a:solidFill>
                </a:rPr>
                <a:t>10</a:t>
              </a:r>
              <a:r>
                <a:rPr lang="ko-KR" altLang="en-US" sz="1700" dirty="0">
                  <a:solidFill>
                    <a:srgbClr val="953D46"/>
                  </a:solidFill>
                </a:rPr>
                <a:t>만큼 앞으로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이동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악당 거북이가 주인공 거북이를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바라보게 함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악당 거북이가 </a:t>
              </a:r>
              <a:r>
                <a:rPr lang="en-US" altLang="ko-KR" sz="1700" dirty="0">
                  <a:solidFill>
                    <a:srgbClr val="953D46"/>
                  </a:solidFill>
                </a:rPr>
                <a:t>9</a:t>
              </a:r>
              <a:r>
                <a:rPr lang="ko-KR" altLang="en-US" sz="1700" dirty="0">
                  <a:solidFill>
                    <a:srgbClr val="953D46"/>
                  </a:solidFill>
                </a:rPr>
                <a:t>만큼 앞으로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이동함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주인공과 먹이의 거리가 </a:t>
              </a:r>
              <a:r>
                <a:rPr lang="en-US" altLang="ko-KR" sz="1700" dirty="0">
                  <a:solidFill>
                    <a:srgbClr val="953D46"/>
                  </a:solidFill>
                </a:rPr>
                <a:t>12</a:t>
              </a:r>
              <a:r>
                <a:rPr lang="ko-KR" altLang="en-US" sz="1700" dirty="0">
                  <a:solidFill>
                    <a:srgbClr val="953D46"/>
                  </a:solidFill>
                </a:rPr>
                <a:t>보다 작으면</a:t>
              </a:r>
              <a:r>
                <a:rPr lang="en-US" altLang="ko-KR" sz="1700" dirty="0">
                  <a:solidFill>
                    <a:srgbClr val="953D46"/>
                  </a:solidFill>
                </a:rPr>
                <a:t>(</a:t>
              </a:r>
              <a:r>
                <a:rPr lang="ko-KR" altLang="en-US" sz="1700" dirty="0">
                  <a:solidFill>
                    <a:srgbClr val="953D46"/>
                  </a:solidFill>
                </a:rPr>
                <a:t>가까우면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>)</a:t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먹이를 다른 곳으로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옮김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주인공과 악당의 거리가 </a:t>
              </a:r>
              <a:r>
                <a:rPr lang="en-US" altLang="ko-KR" sz="1700" dirty="0">
                  <a:solidFill>
                    <a:srgbClr val="953D46"/>
                  </a:solidFill>
                </a:rPr>
                <a:t>12 </a:t>
              </a:r>
              <a:r>
                <a:rPr lang="ko-KR" altLang="en-US" sz="1700" dirty="0">
                  <a:solidFill>
                    <a:srgbClr val="953D46"/>
                  </a:solidFill>
                </a:rPr>
                <a:t>이상이면</a:t>
              </a:r>
              <a:r>
                <a:rPr lang="en-US" altLang="ko-KR" sz="1700" dirty="0">
                  <a:solidFill>
                    <a:srgbClr val="953D46"/>
                  </a:solidFill>
                </a:rPr>
                <a:t>(</a:t>
              </a:r>
              <a:r>
                <a:rPr lang="ko-KR" altLang="en-US" sz="1700" dirty="0">
                  <a:solidFill>
                    <a:srgbClr val="953D46"/>
                  </a:solidFill>
                </a:rPr>
                <a:t>멀면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>)</a:t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en-US" altLang="ko-KR" sz="1700" dirty="0">
                  <a:solidFill>
                    <a:srgbClr val="953D46"/>
                  </a:solidFill>
                </a:rPr>
                <a:t>0.1</a:t>
              </a:r>
              <a:r>
                <a:rPr lang="ko-KR" altLang="en-US" sz="1700" dirty="0">
                  <a:solidFill>
                    <a:srgbClr val="953D46"/>
                  </a:solidFill>
                </a:rPr>
                <a:t>초 후 </a:t>
              </a:r>
              <a:r>
                <a:rPr lang="en-US" altLang="ko-KR" sz="1700" dirty="0">
                  <a:solidFill>
                    <a:srgbClr val="953D46"/>
                  </a:solidFill>
                </a:rPr>
                <a:t>play </a:t>
              </a:r>
              <a:r>
                <a:rPr lang="ko-KR" altLang="en-US" sz="1700" dirty="0">
                  <a:solidFill>
                    <a:srgbClr val="953D46"/>
                  </a:solidFill>
                </a:rPr>
                <a:t>함수를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실행함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>(</a:t>
              </a:r>
              <a:r>
                <a:rPr lang="ko-KR" altLang="en-US" sz="1700" dirty="0">
                  <a:solidFill>
                    <a:srgbClr val="953D46"/>
                  </a:solidFill>
                </a:rPr>
                <a:t>게임 계속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>)</a:t>
              </a:r>
              <a:endParaRPr lang="en-US" altLang="ko-KR" sz="1700" dirty="0">
                <a:solidFill>
                  <a:srgbClr val="953D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00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39552" y="1297541"/>
            <a:ext cx="9159471" cy="3917276"/>
            <a:chOff x="539552" y="1297541"/>
            <a:chExt cx="9159471" cy="3917276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539552" y="1355148"/>
              <a:ext cx="4090055" cy="38596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700" dirty="0" err="1" smtClean="0"/>
                <a:t>t.setup</a:t>
              </a:r>
              <a:r>
                <a:rPr lang="en-US" altLang="ko-KR" sz="1700" dirty="0" smtClean="0"/>
                <a:t>(500</a:t>
              </a:r>
              <a:r>
                <a:rPr lang="en-US" altLang="ko-KR" sz="1700" dirty="0"/>
                <a:t>, </a:t>
              </a:r>
              <a:r>
                <a:rPr lang="en-US" altLang="ko-KR" sz="1700" dirty="0" smtClean="0"/>
                <a:t>500)</a:t>
              </a:r>
              <a:br>
                <a:rPr lang="en-US" altLang="ko-KR" sz="1700" dirty="0" smtClean="0"/>
              </a:br>
              <a:r>
                <a:rPr lang="en-US" altLang="ko-KR" sz="1700" dirty="0" err="1" smtClean="0"/>
                <a:t>t.bgcolor</a:t>
              </a:r>
              <a:r>
                <a:rPr lang="en-US" altLang="ko-KR" sz="1700" dirty="0"/>
                <a:t>(</a:t>
              </a:r>
              <a:r>
                <a:rPr lang="en-US" altLang="ko-KR" sz="1700" dirty="0">
                  <a:solidFill>
                    <a:srgbClr val="78AA28"/>
                  </a:solidFill>
                </a:rPr>
                <a:t>"orange</a:t>
              </a:r>
              <a:r>
                <a:rPr lang="en-US" altLang="ko-KR" sz="1700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sz="1700" dirty="0" smtClean="0"/>
                <a:t>)</a:t>
              </a:r>
              <a:br>
                <a:rPr lang="en-US" altLang="ko-KR" sz="1700" dirty="0" smtClean="0"/>
              </a:br>
              <a:r>
                <a:rPr lang="en-US" altLang="ko-KR" sz="1700" dirty="0" err="1" smtClean="0"/>
                <a:t>t.shape</a:t>
              </a:r>
              <a:r>
                <a:rPr lang="en-US" altLang="ko-KR" sz="1700" dirty="0"/>
                <a:t>(</a:t>
              </a:r>
              <a:r>
                <a:rPr lang="en-US" altLang="ko-KR" sz="1700" dirty="0">
                  <a:solidFill>
                    <a:srgbClr val="78AA28"/>
                  </a:solidFill>
                </a:rPr>
                <a:t>"turtle</a:t>
              </a:r>
              <a:r>
                <a:rPr lang="en-US" altLang="ko-KR" sz="1700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sz="1700" dirty="0" smtClean="0"/>
                <a:t>)</a:t>
              </a:r>
              <a:br>
                <a:rPr lang="en-US" altLang="ko-KR" sz="1700" dirty="0" smtClean="0"/>
              </a:br>
              <a:r>
                <a:rPr lang="en-US" altLang="ko-KR" sz="1700" dirty="0" err="1" smtClean="0"/>
                <a:t>t.speed</a:t>
              </a:r>
              <a:r>
                <a:rPr lang="en-US" altLang="ko-KR" sz="1700" dirty="0" smtClean="0"/>
                <a:t>(0)</a:t>
              </a:r>
              <a:br>
                <a:rPr lang="en-US" altLang="ko-KR" sz="1700" dirty="0" smtClean="0"/>
              </a:br>
              <a:r>
                <a:rPr lang="en-US" altLang="ko-KR" sz="1700" dirty="0" err="1" smtClean="0"/>
                <a:t>t.up</a:t>
              </a:r>
              <a:r>
                <a:rPr lang="en-US" altLang="ko-KR" sz="1700" dirty="0" smtClean="0"/>
                <a:t>()</a:t>
              </a:r>
              <a:br>
                <a:rPr lang="en-US" altLang="ko-KR" sz="1700" dirty="0" smtClean="0"/>
              </a:br>
              <a:r>
                <a:rPr lang="en-US" altLang="ko-KR" sz="1700" dirty="0" err="1" smtClean="0"/>
                <a:t>t.color</a:t>
              </a:r>
              <a:r>
                <a:rPr lang="en-US" altLang="ko-KR" sz="1700" dirty="0"/>
                <a:t>(</a:t>
              </a:r>
              <a:r>
                <a:rPr lang="en-US" altLang="ko-KR" sz="1700" dirty="0">
                  <a:solidFill>
                    <a:srgbClr val="78AA28"/>
                  </a:solidFill>
                </a:rPr>
                <a:t>"white</a:t>
              </a:r>
              <a:r>
                <a:rPr lang="en-US" altLang="ko-KR" sz="1700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sz="1700" dirty="0" smtClean="0"/>
                <a:t>)</a:t>
              </a:r>
              <a:br>
                <a:rPr lang="en-US" altLang="ko-KR" sz="1700" dirty="0" smtClean="0"/>
              </a:br>
              <a:r>
                <a:rPr lang="en-US" altLang="ko-KR" sz="1700" dirty="0" err="1" smtClean="0"/>
                <a:t>t.onkeypress</a:t>
              </a:r>
              <a:r>
                <a:rPr lang="en-US" altLang="ko-KR" sz="1700" dirty="0" smtClean="0"/>
                <a:t>(</a:t>
              </a:r>
              <a:r>
                <a:rPr lang="en-US" altLang="ko-KR" sz="1700" dirty="0" err="1" smtClean="0"/>
                <a:t>turn_right</a:t>
              </a:r>
              <a:r>
                <a:rPr lang="en-US" altLang="ko-KR" sz="1700" dirty="0"/>
                <a:t>, </a:t>
              </a:r>
              <a:r>
                <a:rPr lang="en-US" altLang="ko-KR" sz="1700" dirty="0">
                  <a:solidFill>
                    <a:srgbClr val="78AA28"/>
                  </a:solidFill>
                </a:rPr>
                <a:t>"Right</a:t>
              </a:r>
              <a:r>
                <a:rPr lang="en-US" altLang="ko-KR" sz="1700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sz="1700" dirty="0" smtClean="0"/>
                <a:t>)</a:t>
              </a:r>
              <a:br>
                <a:rPr lang="en-US" altLang="ko-KR" sz="1700" dirty="0" smtClean="0"/>
              </a:br>
              <a:r>
                <a:rPr lang="en-US" altLang="ko-KR" sz="1700" dirty="0" err="1" smtClean="0"/>
                <a:t>t.onkeypress</a:t>
              </a:r>
              <a:r>
                <a:rPr lang="en-US" altLang="ko-KR" sz="1700" dirty="0" smtClean="0"/>
                <a:t>(</a:t>
              </a:r>
              <a:r>
                <a:rPr lang="en-US" altLang="ko-KR" sz="1700" dirty="0" err="1" smtClean="0"/>
                <a:t>turn_up</a:t>
              </a:r>
              <a:r>
                <a:rPr lang="en-US" altLang="ko-KR" sz="1700" dirty="0"/>
                <a:t>, </a:t>
              </a:r>
              <a:r>
                <a:rPr lang="en-US" altLang="ko-KR" sz="1700" dirty="0">
                  <a:solidFill>
                    <a:srgbClr val="78AA28"/>
                  </a:solidFill>
                </a:rPr>
                <a:t>"Up</a:t>
              </a:r>
              <a:r>
                <a:rPr lang="en-US" altLang="ko-KR" sz="1700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sz="1700" dirty="0" smtClean="0"/>
                <a:t>)</a:t>
              </a:r>
              <a:br>
                <a:rPr lang="en-US" altLang="ko-KR" sz="1700" dirty="0" smtClean="0"/>
              </a:br>
              <a:r>
                <a:rPr lang="en-US" altLang="ko-KR" sz="1700" dirty="0" err="1" smtClean="0"/>
                <a:t>t.onkeypress</a:t>
              </a:r>
              <a:r>
                <a:rPr lang="en-US" altLang="ko-KR" sz="1700" dirty="0" smtClean="0"/>
                <a:t>(</a:t>
              </a:r>
              <a:r>
                <a:rPr lang="en-US" altLang="ko-KR" sz="1700" dirty="0" err="1" smtClean="0"/>
                <a:t>turn_left</a:t>
              </a:r>
              <a:r>
                <a:rPr lang="en-US" altLang="ko-KR" sz="1700" dirty="0"/>
                <a:t>, </a:t>
              </a:r>
              <a:r>
                <a:rPr lang="en-US" altLang="ko-KR" sz="1700" dirty="0">
                  <a:solidFill>
                    <a:srgbClr val="78AA28"/>
                  </a:solidFill>
                </a:rPr>
                <a:t>"Left</a:t>
              </a:r>
              <a:r>
                <a:rPr lang="en-US" altLang="ko-KR" sz="1700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sz="1700" dirty="0" smtClean="0"/>
                <a:t>)</a:t>
              </a:r>
              <a:br>
                <a:rPr lang="en-US" altLang="ko-KR" sz="1700" dirty="0" smtClean="0"/>
              </a:br>
              <a:r>
                <a:rPr lang="en-US" altLang="ko-KR" sz="1700" dirty="0" err="1" smtClean="0"/>
                <a:t>t.onkeypress</a:t>
              </a:r>
              <a:r>
                <a:rPr lang="en-US" altLang="ko-KR" sz="1700" dirty="0" smtClean="0"/>
                <a:t>(</a:t>
              </a:r>
              <a:r>
                <a:rPr lang="en-US" altLang="ko-KR" sz="1700" dirty="0" err="1" smtClean="0"/>
                <a:t>turn_down</a:t>
              </a:r>
              <a:r>
                <a:rPr lang="en-US" altLang="ko-KR" sz="1700" dirty="0"/>
                <a:t>, </a:t>
              </a:r>
              <a:r>
                <a:rPr lang="en-US" altLang="ko-KR" sz="1700" dirty="0">
                  <a:solidFill>
                    <a:srgbClr val="78AA28"/>
                  </a:solidFill>
                </a:rPr>
                <a:t>"Down</a:t>
              </a:r>
              <a:r>
                <a:rPr lang="en-US" altLang="ko-KR" sz="1700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sz="1700" dirty="0" smtClean="0"/>
                <a:t>)</a:t>
              </a:r>
              <a:br>
                <a:rPr lang="en-US" altLang="ko-KR" sz="1700" dirty="0" smtClean="0"/>
              </a:br>
              <a:r>
                <a:rPr lang="en-US" altLang="ko-KR" sz="1700" dirty="0" err="1" smtClean="0"/>
                <a:t>t.listen</a:t>
              </a:r>
              <a:r>
                <a:rPr lang="en-US" altLang="ko-KR" sz="1700" dirty="0" smtClean="0"/>
                <a:t>()</a:t>
              </a:r>
              <a:br>
                <a:rPr lang="en-US" altLang="ko-KR" sz="1700" dirty="0" smtClean="0"/>
              </a:br>
              <a:r>
                <a:rPr lang="en-US" altLang="ko-KR" sz="1700" dirty="0" smtClean="0"/>
                <a:t>play()</a:t>
              </a:r>
              <a:endParaRPr lang="en-US" altLang="ko-KR" sz="1700" dirty="0"/>
            </a:p>
          </p:txBody>
        </p:sp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4111144" y="1297541"/>
              <a:ext cx="5587879" cy="385966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거북이 모양의 커서를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사용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거북이 속도를 가장 빠르게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지정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en-US" altLang="ko-KR" sz="1700" dirty="0">
                  <a:solidFill>
                    <a:srgbClr val="953D46"/>
                  </a:solidFill>
                </a:rPr>
                <a:t>→ </a:t>
              </a:r>
              <a:r>
                <a:rPr lang="ko-KR" altLang="en-US" sz="1700" dirty="0">
                  <a:solidFill>
                    <a:srgbClr val="953D46"/>
                  </a:solidFill>
                </a:rPr>
                <a:t>를 누르면 </a:t>
              </a:r>
              <a:r>
                <a:rPr lang="en-US" altLang="ko-KR" sz="1700" dirty="0" err="1">
                  <a:solidFill>
                    <a:srgbClr val="953D46"/>
                  </a:solidFill>
                </a:rPr>
                <a:t>turn_right</a:t>
              </a:r>
              <a:r>
                <a:rPr lang="en-US" altLang="ko-KR" sz="1700" dirty="0">
                  <a:solidFill>
                    <a:srgbClr val="953D46"/>
                  </a:solidFill>
                </a:rPr>
                <a:t> </a:t>
              </a:r>
              <a:r>
                <a:rPr lang="ko-KR" altLang="en-US" sz="1700" dirty="0">
                  <a:solidFill>
                    <a:srgbClr val="953D46"/>
                  </a:solidFill>
                </a:rPr>
                <a:t>함수를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실행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700" dirty="0">
                  <a:solidFill>
                    <a:srgbClr val="953D46"/>
                  </a:solidFill>
                </a:rPr>
                <a:t>거북이 그래픽 창이 키보드 입력을 받도록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함</a:t>
              </a:r>
              <a:r>
                <a:rPr lang="en-US" altLang="ko-KR" sz="1700" dirty="0" smtClean="0">
                  <a:solidFill>
                    <a:srgbClr val="953D46"/>
                  </a:solidFill>
                </a:rPr>
                <a:t/>
              </a:r>
              <a:br>
                <a:rPr lang="en-US" altLang="ko-KR" sz="1700" dirty="0" smtClean="0">
                  <a:solidFill>
                    <a:srgbClr val="953D46"/>
                  </a:solidFill>
                </a:rPr>
              </a:br>
              <a:r>
                <a:rPr lang="en-US" altLang="ko-KR" sz="1700" dirty="0" smtClean="0">
                  <a:solidFill>
                    <a:srgbClr val="953D46"/>
                  </a:solidFill>
                </a:rPr>
                <a:t># </a:t>
              </a:r>
              <a:r>
                <a:rPr lang="en-US" altLang="ko-KR" sz="1700" dirty="0">
                  <a:solidFill>
                    <a:srgbClr val="953D46"/>
                  </a:solidFill>
                </a:rPr>
                <a:t>play </a:t>
              </a:r>
              <a:r>
                <a:rPr lang="ko-KR" altLang="en-US" sz="1700" dirty="0">
                  <a:solidFill>
                    <a:srgbClr val="953D46"/>
                  </a:solidFill>
                </a:rPr>
                <a:t>함수를 호출해서 게임을 </a:t>
              </a:r>
              <a:r>
                <a:rPr lang="ko-KR" altLang="en-US" sz="1700" dirty="0" smtClean="0">
                  <a:solidFill>
                    <a:srgbClr val="953D46"/>
                  </a:solidFill>
                </a:rPr>
                <a:t>시작함</a:t>
              </a:r>
              <a:endParaRPr lang="en-US" altLang="ko-KR" sz="1700" dirty="0">
                <a:solidFill>
                  <a:srgbClr val="953D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47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39" y="1919095"/>
            <a:ext cx="3686848" cy="42174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249" y="1908818"/>
            <a:ext cx="3898500" cy="4227711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539552" y="1355148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5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6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실행결과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221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18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터틀런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만들기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80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/>
              <a:t>터틀런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2 </a:t>
            </a:r>
            <a:r>
              <a:rPr lang="ko-KR" altLang="en-US" sz="2800" b="1" dirty="0"/>
              <a:t>만들기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 err="1"/>
              <a:t>터틀런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란</a:t>
            </a:r>
            <a:r>
              <a:rPr lang="en-US" altLang="ko-KR" sz="2000" b="1" dirty="0" smtClean="0"/>
              <a:t>?</a:t>
            </a:r>
          </a:p>
          <a:p>
            <a:pPr>
              <a:lnSpc>
                <a:spcPct val="110000"/>
              </a:lnSpc>
            </a:pPr>
            <a:endParaRPr lang="en-US" altLang="ko-KR" sz="2000" b="1" dirty="0"/>
          </a:p>
          <a:p>
            <a:pPr>
              <a:lnSpc>
                <a:spcPct val="110000"/>
              </a:lnSpc>
            </a:pPr>
            <a:r>
              <a:rPr lang="en-US" altLang="ko-KR" sz="2000" b="1" dirty="0"/>
              <a:t>global </a:t>
            </a:r>
            <a:r>
              <a:rPr lang="ko-KR" altLang="en-US" sz="2000" b="1" dirty="0" smtClean="0"/>
              <a:t>변수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en-US" altLang="ko-KR" sz="2000" b="1" dirty="0"/>
              <a:t>clear </a:t>
            </a:r>
            <a:r>
              <a:rPr lang="ko-KR" altLang="en-US" sz="2000" b="1" dirty="0" smtClean="0"/>
              <a:t>함수와 </a:t>
            </a:r>
            <a:r>
              <a:rPr lang="en-US" altLang="ko-KR" sz="2000" b="1" dirty="0"/>
              <a:t>home </a:t>
            </a:r>
            <a:r>
              <a:rPr lang="ko-KR" altLang="en-US" sz="2000" b="1" dirty="0" smtClean="0"/>
              <a:t>함수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en-US" altLang="ko-KR" sz="2000" b="1" dirty="0"/>
          </a:p>
          <a:p>
            <a:pPr>
              <a:lnSpc>
                <a:spcPct val="110000"/>
              </a:lnSpc>
            </a:pPr>
            <a:r>
              <a:rPr lang="en-US" altLang="ko-KR" sz="2000" b="1" dirty="0"/>
              <a:t>title </a:t>
            </a:r>
            <a:r>
              <a:rPr lang="ko-KR" altLang="en-US" sz="2000" b="1" dirty="0" smtClean="0"/>
              <a:t>함수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프로젝트 구조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222910" y="4263436"/>
            <a:ext cx="675341" cy="475740"/>
            <a:chOff x="395536" y="1757809"/>
            <a:chExt cx="720080" cy="507256"/>
          </a:xfrm>
        </p:grpSpPr>
        <p:sp>
          <p:nvSpPr>
            <p:cNvPr id="19" name="순서도: 처리 18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1222909" y="4967931"/>
            <a:ext cx="675341" cy="475740"/>
            <a:chOff x="395536" y="1757809"/>
            <a:chExt cx="720080" cy="507256"/>
          </a:xfrm>
        </p:grpSpPr>
        <p:sp>
          <p:nvSpPr>
            <p:cNvPr id="22" name="순서도: 처리 2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05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터틀런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터틀런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에 제목</a:t>
            </a:r>
            <a:r>
              <a:rPr lang="en-US" altLang="ko-KR" dirty="0"/>
              <a:t>, </a:t>
            </a:r>
            <a:r>
              <a:rPr lang="ko-KR" altLang="en-US" dirty="0"/>
              <a:t>게임 시작</a:t>
            </a:r>
            <a:r>
              <a:rPr lang="en-US" altLang="ko-KR" dirty="0"/>
              <a:t>, </a:t>
            </a:r>
            <a:r>
              <a:rPr lang="ko-KR" altLang="en-US" dirty="0"/>
              <a:t>게임 종료</a:t>
            </a:r>
            <a:r>
              <a:rPr lang="en-US" altLang="ko-KR" dirty="0"/>
              <a:t>(Game Over), </a:t>
            </a:r>
            <a:r>
              <a:rPr lang="ko-KR" altLang="en-US" dirty="0"/>
              <a:t>난이도 조절</a:t>
            </a:r>
            <a:r>
              <a:rPr lang="en-US" altLang="ko-KR" dirty="0"/>
              <a:t>, </a:t>
            </a:r>
            <a:r>
              <a:rPr lang="ko-KR" altLang="en-US" dirty="0" smtClean="0"/>
              <a:t>점수 </a:t>
            </a:r>
            <a:r>
              <a:rPr lang="ko-KR" altLang="en-US" dirty="0"/>
              <a:t>계산 등의 기능을 추가한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r>
              <a:rPr lang="ko-KR" altLang="en-US" dirty="0" err="1"/>
              <a:t>터틀런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은 실행을 하자마자 게임이 </a:t>
            </a:r>
            <a:r>
              <a:rPr lang="ko-KR" altLang="en-US" dirty="0" smtClean="0"/>
              <a:t>시작되고</a:t>
            </a:r>
            <a:r>
              <a:rPr lang="en-US" altLang="ko-KR" dirty="0"/>
              <a:t>, </a:t>
            </a:r>
            <a:r>
              <a:rPr lang="ko-KR" altLang="en-US" dirty="0"/>
              <a:t>악당 거북이에게 잡히면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그 </a:t>
            </a:r>
            <a:r>
              <a:rPr lang="ko-KR" altLang="en-US" dirty="0"/>
              <a:t>상태로 게임이 끝나 </a:t>
            </a:r>
            <a:r>
              <a:rPr lang="ko-KR" altLang="en-US" dirty="0" smtClean="0"/>
              <a:t>버리지만 </a:t>
            </a:r>
            <a:r>
              <a:rPr lang="ko-KR" altLang="en-US" dirty="0" err="1"/>
              <a:t>터틀런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는 </a:t>
            </a:r>
            <a:r>
              <a:rPr lang="ko-KR" altLang="en-US" dirty="0"/>
              <a:t>실행과 동시에 제목이 적힌 화면이 뜨고</a:t>
            </a:r>
            <a:r>
              <a:rPr lang="en-US" altLang="ko-KR" dirty="0"/>
              <a:t>, </a:t>
            </a:r>
            <a:r>
              <a:rPr lang="ko-KR" altLang="en-US" dirty="0"/>
              <a:t>사용자가 </a:t>
            </a:r>
            <a:r>
              <a:rPr lang="en-US" altLang="ko-KR" dirty="0" err="1"/>
              <a:t>SpaceBar</a:t>
            </a:r>
            <a:r>
              <a:rPr lang="en-US" altLang="ko-KR" dirty="0"/>
              <a:t> </a:t>
            </a:r>
            <a:r>
              <a:rPr lang="ko-KR" altLang="en-US" dirty="0"/>
              <a:t>를 누를 </a:t>
            </a:r>
            <a:r>
              <a:rPr lang="ko-KR" altLang="en-US" dirty="0" smtClean="0"/>
              <a:t>때까지 게임이 </a:t>
            </a:r>
            <a:r>
              <a:rPr lang="ko-KR" altLang="en-US" dirty="0"/>
              <a:t>시작되지 </a:t>
            </a:r>
            <a:r>
              <a:rPr lang="ko-KR" altLang="en-US" dirty="0" smtClean="0"/>
              <a:t>않음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사용자는 게임을 시작할 준비를 할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먹이를 먹을 때마다 점수가 올라가고 점수가 올라갈수록 악당 거북이가 </a:t>
            </a:r>
            <a:r>
              <a:rPr lang="ko-KR" altLang="en-US" dirty="0" smtClean="0"/>
              <a:t>빨라지면서 </a:t>
            </a:r>
            <a:r>
              <a:rPr lang="ko-KR" altLang="en-US" dirty="0"/>
              <a:t>난이도가 </a:t>
            </a:r>
            <a:r>
              <a:rPr lang="ko-KR" altLang="en-US" dirty="0" smtClean="0"/>
              <a:t>조정됨</a:t>
            </a:r>
            <a:r>
              <a:rPr lang="en-US" altLang="ko-KR" dirty="0" smtClean="0"/>
              <a:t>. </a:t>
            </a:r>
            <a:r>
              <a:rPr lang="ko-KR" altLang="en-US" dirty="0"/>
              <a:t>악당에게 잡히면 최종 점수와 </a:t>
            </a:r>
            <a:r>
              <a:rPr lang="en-US" altLang="ko-KR" dirty="0"/>
              <a:t>Game Over</a:t>
            </a:r>
            <a:r>
              <a:rPr lang="ko-KR" altLang="en-US" dirty="0"/>
              <a:t>가 </a:t>
            </a:r>
            <a:r>
              <a:rPr lang="ko-KR" altLang="en-US" dirty="0" smtClean="0"/>
              <a:t>표시되면서 </a:t>
            </a:r>
            <a:r>
              <a:rPr lang="ko-KR" altLang="en-US" dirty="0"/>
              <a:t>게임이 </a:t>
            </a:r>
            <a:r>
              <a:rPr lang="ko-KR" altLang="en-US" dirty="0" smtClean="0"/>
              <a:t>끝남</a:t>
            </a:r>
            <a:r>
              <a:rPr lang="en-US" altLang="ko-KR" dirty="0" smtClean="0"/>
              <a:t>. </a:t>
            </a:r>
            <a:r>
              <a:rPr lang="ko-KR" altLang="en-US" dirty="0"/>
              <a:t>게임이 끝나도 </a:t>
            </a:r>
            <a:r>
              <a:rPr lang="en-US" altLang="ko-KR" dirty="0" err="1"/>
              <a:t>SpaceBar</a:t>
            </a:r>
            <a:r>
              <a:rPr lang="en-US" altLang="ko-KR" dirty="0"/>
              <a:t> </a:t>
            </a:r>
            <a:r>
              <a:rPr lang="ko-KR" altLang="en-US" dirty="0"/>
              <a:t>를 누르면 게임을 다시 </a:t>
            </a:r>
            <a:r>
              <a:rPr lang="ko-KR" altLang="en-US" dirty="0" smtClean="0"/>
              <a:t>시작할 </a:t>
            </a:r>
            <a:r>
              <a:rPr lang="ko-KR" altLang="en-US" dirty="0"/>
              <a:t>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48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global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파이썬</a:t>
            </a:r>
            <a:r>
              <a:rPr lang="ko-KR" altLang="en-US" dirty="0"/>
              <a:t> 프로그래밍에서는 ‘프로그램 전체에서’라는 뜻으로 </a:t>
            </a:r>
            <a:r>
              <a:rPr lang="ko-KR" altLang="en-US" dirty="0" smtClean="0"/>
              <a:t>사용됨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함수 시작 부분에 다음과 같이 적으면 ‘이 변수는 함수 안에서는 </a:t>
            </a:r>
            <a:r>
              <a:rPr lang="ko-KR" altLang="en-US" dirty="0" smtClean="0"/>
              <a:t>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론 프로그램 </a:t>
            </a:r>
            <a:r>
              <a:rPr lang="ko-KR" altLang="en-US" dirty="0"/>
              <a:t>전체에서 사용하는 변수’라는 </a:t>
            </a:r>
            <a:r>
              <a:rPr lang="ko-KR" altLang="en-US" dirty="0" smtClean="0"/>
              <a:t>뜻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solidFill>
                  <a:srgbClr val="FFC000"/>
                </a:solidFill>
              </a:rPr>
              <a:t>global</a:t>
            </a:r>
            <a:r>
              <a:rPr lang="en-US" altLang="ko-KR" dirty="0"/>
              <a:t> </a:t>
            </a:r>
            <a:r>
              <a:rPr lang="ko-KR" altLang="en-US" dirty="0" err="1" smtClean="0"/>
              <a:t>변수명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/>
              <a:t>다음과 같이 </a:t>
            </a:r>
            <a:r>
              <a:rPr lang="en-US" altLang="ko-KR" dirty="0"/>
              <a:t>f </a:t>
            </a:r>
            <a:r>
              <a:rPr lang="ko-KR" altLang="en-US" dirty="0"/>
              <a:t>함수 안에 </a:t>
            </a:r>
            <a:r>
              <a:rPr lang="en-US" altLang="ko-KR" dirty="0"/>
              <a:t>global a</a:t>
            </a:r>
            <a:r>
              <a:rPr lang="ko-KR" altLang="en-US" dirty="0"/>
              <a:t>라고 적으면 </a:t>
            </a:r>
            <a:r>
              <a:rPr lang="ko-KR" altLang="en-US" dirty="0" smtClean="0"/>
              <a:t>변수 </a:t>
            </a:r>
            <a:r>
              <a:rPr lang="en-US" altLang="ko-KR" dirty="0"/>
              <a:t>a</a:t>
            </a:r>
            <a:r>
              <a:rPr lang="ko-KR" altLang="en-US" dirty="0"/>
              <a:t>는 ‘프로그램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전체에서</a:t>
            </a:r>
            <a:r>
              <a:rPr lang="ko-KR" altLang="en-US" dirty="0"/>
              <a:t>’ </a:t>
            </a:r>
            <a:r>
              <a:rPr lang="ko-KR" altLang="en-US" dirty="0" smtClean="0"/>
              <a:t>사용하는 </a:t>
            </a:r>
            <a:r>
              <a:rPr lang="ko-KR" altLang="en-US" dirty="0"/>
              <a:t>변수가 </a:t>
            </a:r>
            <a:r>
              <a:rPr lang="ko-KR" altLang="en-US" dirty="0" smtClean="0"/>
              <a:t>됨</a:t>
            </a:r>
            <a:r>
              <a:rPr lang="en-US" altLang="ko-KR" dirty="0" smtClean="0">
                <a:solidFill>
                  <a:srgbClr val="FFC000"/>
                </a:solidFill>
              </a:rPr>
              <a:t/>
            </a:r>
            <a:br>
              <a:rPr lang="en-US" altLang="ko-KR" dirty="0" smtClean="0">
                <a:solidFill>
                  <a:srgbClr val="FFC000"/>
                </a:solidFill>
              </a:rPr>
            </a:br>
            <a:r>
              <a:rPr lang="en-US" altLang="ko-KR" dirty="0" smtClean="0">
                <a:solidFill>
                  <a:srgbClr val="FFC000"/>
                </a:solidFill>
              </a:rPr>
              <a:t/>
            </a:r>
            <a:br>
              <a:rPr lang="en-US" altLang="ko-KR" dirty="0" smtClean="0">
                <a:solidFill>
                  <a:srgbClr val="FFC000"/>
                </a:solidFill>
              </a:rPr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/>
              <a:t>f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FFC000"/>
                </a:solidFill>
              </a:rPr>
              <a:t>global</a:t>
            </a:r>
            <a:r>
              <a:rPr lang="en-US" altLang="ko-KR" dirty="0" smtClean="0"/>
              <a:t> a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a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5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f()</a:t>
            </a:r>
            <a:br>
              <a:rPr lang="en-US" altLang="ko-KR" dirty="0" smtClean="0"/>
            </a:br>
            <a:r>
              <a:rPr lang="en-US" altLang="ko-KR" dirty="0" smtClean="0"/>
              <a:t>print(a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68696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clear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함수와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home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t.clear</a:t>
            </a:r>
            <a:r>
              <a:rPr lang="en-US" altLang="ko-KR" dirty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거북이로 </a:t>
            </a:r>
            <a:r>
              <a:rPr lang="ko-KR" altLang="en-US" dirty="0"/>
              <a:t>그린 그림을 모두 지우는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거북이가 </a:t>
            </a:r>
            <a:r>
              <a:rPr lang="ko-KR" altLang="en-US" dirty="0" smtClean="0"/>
              <a:t>그린 선</a:t>
            </a:r>
            <a:r>
              <a:rPr lang="en-US" altLang="ko-KR" dirty="0"/>
              <a:t>, </a:t>
            </a:r>
            <a:r>
              <a:rPr lang="ko-KR" altLang="en-US" dirty="0"/>
              <a:t>색칠한 도형</a:t>
            </a:r>
            <a:r>
              <a:rPr lang="en-US" altLang="ko-KR" dirty="0"/>
              <a:t>, </a:t>
            </a:r>
            <a:r>
              <a:rPr lang="ko-KR" altLang="en-US" dirty="0"/>
              <a:t>화면에 쓴 글자 등 모든 흔적을 </a:t>
            </a:r>
            <a:r>
              <a:rPr lang="ko-KR" altLang="en-US" dirty="0" smtClean="0"/>
              <a:t>지움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err="1"/>
              <a:t>t.home</a:t>
            </a:r>
            <a:r>
              <a:rPr lang="en-US" altLang="ko-KR" dirty="0"/>
              <a:t> </a:t>
            </a:r>
            <a:r>
              <a:rPr lang="ko-KR" altLang="en-US" dirty="0" smtClean="0"/>
              <a:t>함수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거북이가 그린 그림은 그대로 두고</a:t>
            </a:r>
            <a:r>
              <a:rPr lang="en-US" altLang="ko-KR" dirty="0"/>
              <a:t>, </a:t>
            </a:r>
            <a:r>
              <a:rPr lang="ko-KR" altLang="en-US" dirty="0"/>
              <a:t>거북이를 기본 상태로 </a:t>
            </a:r>
            <a:r>
              <a:rPr lang="ko-KR" altLang="en-US" dirty="0" smtClean="0"/>
              <a:t>돌리는 </a:t>
            </a:r>
            <a:r>
              <a:rPr lang="ko-KR" altLang="en-US" dirty="0"/>
              <a:t>함수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 </a:t>
            </a:r>
            <a:r>
              <a:rPr lang="ko-KR" altLang="en-US" dirty="0"/>
              <a:t>명령을 실행하면 거북이는 처음 거북이 그래픽을 시작했을 </a:t>
            </a:r>
            <a:r>
              <a:rPr lang="ko-KR" altLang="en-US" dirty="0" smtClean="0"/>
              <a:t>때의 </a:t>
            </a:r>
            <a:r>
              <a:rPr lang="ko-KR" altLang="en-US" dirty="0"/>
              <a:t>위치인 원점</a:t>
            </a:r>
            <a:r>
              <a:rPr lang="en-US" altLang="ko-KR" dirty="0"/>
              <a:t>(0, 0)</a:t>
            </a:r>
            <a:r>
              <a:rPr lang="ko-KR" altLang="en-US" dirty="0"/>
              <a:t>으로 돌아가 오른쪽을 </a:t>
            </a:r>
            <a:r>
              <a:rPr lang="ko-KR" altLang="en-US" dirty="0" smtClean="0"/>
              <a:t>바라보게 됨</a:t>
            </a:r>
            <a:r>
              <a:rPr lang="en-US" altLang="ko-KR" dirty="0" smtClean="0"/>
              <a:t>(0</a:t>
            </a:r>
            <a:r>
              <a:rPr lang="en-US" altLang="ko-KR" dirty="0"/>
              <a:t>°). </a:t>
            </a:r>
            <a:r>
              <a:rPr lang="ko-KR" altLang="en-US" dirty="0"/>
              <a:t>하지만 </a:t>
            </a:r>
            <a:r>
              <a:rPr lang="ko-KR" altLang="en-US" dirty="0" err="1"/>
              <a:t>그동안</a:t>
            </a:r>
            <a:r>
              <a:rPr lang="ko-KR" altLang="en-US" dirty="0"/>
              <a:t> </a:t>
            </a:r>
            <a:r>
              <a:rPr lang="ko-KR" altLang="en-US" dirty="0" smtClean="0"/>
              <a:t>그린 그림은 </a:t>
            </a:r>
            <a:r>
              <a:rPr lang="ko-KR" altLang="en-US" dirty="0"/>
              <a:t>화면에 남아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9306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title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t.title</a:t>
            </a:r>
            <a:r>
              <a:rPr lang="en-US" altLang="ko-KR" dirty="0"/>
              <a:t> </a:t>
            </a:r>
            <a:r>
              <a:rPr lang="ko-KR" altLang="en-US" dirty="0" smtClean="0"/>
              <a:t>함수를 사용하여 창에 </a:t>
            </a:r>
            <a:r>
              <a:rPr lang="ko-KR" altLang="en-US" dirty="0"/>
              <a:t>붙은 이름을 바꿀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/>
              <a:t>t.title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"Turtle Run"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852930"/>
            <a:ext cx="63373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603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 모듈 사용하기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(50)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입력후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Enter. </a:t>
            </a:r>
            <a:r>
              <a:rPr lang="ko-KR" altLang="en-US" dirty="0" smtClean="0"/>
              <a:t>거북이가 </a:t>
            </a:r>
            <a:r>
              <a:rPr lang="en-US" altLang="ko-KR" dirty="0" smtClean="0"/>
              <a:t>50</a:t>
            </a:r>
            <a:r>
              <a:rPr lang="ko-KR" altLang="en-US" dirty="0" smtClean="0"/>
              <a:t>픽셀만큼 앞으로 이동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000" dirty="0" smtClean="0"/>
              <a:t>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&gt;&gt;&gt; </a:t>
            </a:r>
            <a:r>
              <a:rPr lang="en-US" altLang="ko-KR" dirty="0" err="1"/>
              <a:t>t.forward</a:t>
            </a:r>
            <a:r>
              <a:rPr lang="en-US" altLang="ko-KR" dirty="0"/>
              <a:t>(50)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471" y="2367513"/>
            <a:ext cx="5666533" cy="41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45291" y="1537375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프로젝트 구조</a:t>
            </a:r>
          </a:p>
          <a:p>
            <a:pPr lvl="1"/>
            <a:r>
              <a:rPr lang="en-US" altLang="ko-KR" dirty="0" smtClean="0"/>
              <a:t>playing </a:t>
            </a:r>
            <a:r>
              <a:rPr lang="ko-KR" altLang="en-US" dirty="0"/>
              <a:t>변수와 </a:t>
            </a:r>
            <a:r>
              <a:rPr lang="en-US" altLang="ko-KR" dirty="0"/>
              <a:t>start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터틀런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ko-KR" altLang="en-US" dirty="0"/>
              <a:t>에는 ‘게임 중’인 상태와 ‘대기 중’인 상태가 있는데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ko-KR" altLang="en-US" dirty="0" smtClean="0"/>
              <a:t>구분하기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위해 </a:t>
            </a:r>
            <a:r>
              <a:rPr lang="en-US" altLang="ko-KR" dirty="0"/>
              <a:t>playing </a:t>
            </a:r>
            <a:r>
              <a:rPr lang="ko-KR" altLang="en-US" dirty="0"/>
              <a:t>변수를 </a:t>
            </a:r>
            <a:r>
              <a:rPr lang="ko-KR" altLang="en-US" dirty="0" smtClean="0"/>
              <a:t>사용함</a:t>
            </a:r>
            <a:r>
              <a:rPr lang="en-US" altLang="ko-KR" dirty="0" smtClean="0"/>
              <a:t>. </a:t>
            </a:r>
            <a:r>
              <a:rPr lang="en-US" altLang="ko-KR" dirty="0"/>
              <a:t>playing </a:t>
            </a:r>
            <a:r>
              <a:rPr lang="ko-KR" altLang="en-US" dirty="0"/>
              <a:t>변수가 참</a:t>
            </a:r>
            <a:r>
              <a:rPr lang="en-US" altLang="ko-KR" dirty="0"/>
              <a:t>(True)</a:t>
            </a:r>
            <a:r>
              <a:rPr lang="ko-KR" altLang="en-US" dirty="0"/>
              <a:t>이면 게임이 </a:t>
            </a:r>
            <a:r>
              <a:rPr lang="ko-KR" altLang="en-US" dirty="0" err="1" smtClean="0"/>
              <a:t>실행중이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라는 </a:t>
            </a:r>
            <a:r>
              <a:rPr lang="ko-KR" altLang="en-US" dirty="0"/>
              <a:t>뜻이고</a:t>
            </a:r>
            <a:r>
              <a:rPr lang="en-US" altLang="ko-KR" dirty="0"/>
              <a:t>, </a:t>
            </a:r>
            <a:r>
              <a:rPr lang="ko-KR" altLang="en-US" dirty="0"/>
              <a:t>거짓</a:t>
            </a:r>
            <a:r>
              <a:rPr lang="en-US" altLang="ko-KR" dirty="0"/>
              <a:t>(False)</a:t>
            </a:r>
            <a:r>
              <a:rPr lang="ko-KR" altLang="en-US" dirty="0"/>
              <a:t>이면 게임을 시작하기 전이거나 </a:t>
            </a:r>
            <a:r>
              <a:rPr lang="ko-KR" altLang="en-US" dirty="0" smtClean="0"/>
              <a:t>끝났다는 뜻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start </a:t>
            </a:r>
            <a:r>
              <a:rPr lang="ko-KR" altLang="en-US" dirty="0"/>
              <a:t>함수는 게임을 시작하는 함수로 사용자가 게임을 </a:t>
            </a:r>
            <a:r>
              <a:rPr lang="ko-KR" altLang="en-US" dirty="0" smtClean="0"/>
              <a:t>시작하려고 </a:t>
            </a:r>
            <a:r>
              <a:rPr lang="en-US" altLang="ko-KR" dirty="0" err="1"/>
              <a:t>SpaceBar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를 </a:t>
            </a:r>
            <a:r>
              <a:rPr lang="ko-KR" altLang="en-US" dirty="0"/>
              <a:t>누르면 </a:t>
            </a:r>
            <a:r>
              <a:rPr lang="en-US" altLang="ko-KR" dirty="0"/>
              <a:t>start </a:t>
            </a:r>
            <a:r>
              <a:rPr lang="ko-KR" altLang="en-US" dirty="0"/>
              <a:t>함수가 </a:t>
            </a:r>
            <a:r>
              <a:rPr lang="ko-KR" altLang="en-US" dirty="0" smtClean="0"/>
              <a:t>호출됨</a:t>
            </a:r>
            <a:r>
              <a:rPr lang="en-US" altLang="ko-KR" dirty="0" smtClean="0"/>
              <a:t>. </a:t>
            </a:r>
            <a:r>
              <a:rPr lang="ko-KR" altLang="en-US" dirty="0"/>
              <a:t>이 함수는 현재 게임이 </a:t>
            </a:r>
            <a:r>
              <a:rPr lang="ko-KR" altLang="en-US" dirty="0" smtClean="0"/>
              <a:t>실행 </a:t>
            </a:r>
            <a:r>
              <a:rPr lang="ko-KR" altLang="en-US" dirty="0"/>
              <a:t>중인지 </a:t>
            </a:r>
            <a:r>
              <a:rPr lang="ko-KR" altLang="en-US" dirty="0" smtClean="0"/>
              <a:t>먼저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한 </a:t>
            </a:r>
            <a:r>
              <a:rPr lang="ko-KR" altLang="en-US" dirty="0"/>
              <a:t>후 아니라면 </a:t>
            </a:r>
            <a:r>
              <a:rPr lang="en-US" altLang="ko-KR" dirty="0"/>
              <a:t>play </a:t>
            </a:r>
            <a:r>
              <a:rPr lang="ko-KR" altLang="en-US" dirty="0"/>
              <a:t>함수를 호출하여 게임을 </a:t>
            </a:r>
            <a:r>
              <a:rPr lang="ko-KR" altLang="en-US" dirty="0" smtClean="0"/>
              <a:t>실행하는 역할을 함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ko-KR" altLang="en-US" dirty="0" smtClean="0"/>
              <a:t>점수</a:t>
            </a:r>
            <a:r>
              <a:rPr lang="en-US" altLang="ko-KR" dirty="0"/>
              <a:t>(score) </a:t>
            </a:r>
            <a:r>
              <a:rPr lang="ko-KR" altLang="en-US" dirty="0" smtClean="0"/>
              <a:t>계산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주인공 </a:t>
            </a:r>
            <a:r>
              <a:rPr lang="ko-KR" altLang="en-US" dirty="0"/>
              <a:t>거북이가 먹이를 먹을 때마다 점수가 올라가도록 하는 </a:t>
            </a:r>
            <a:r>
              <a:rPr lang="ko-KR" altLang="en-US" dirty="0" smtClean="0"/>
              <a:t>부분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점수에 </a:t>
            </a:r>
            <a:r>
              <a:rPr lang="ko-KR" altLang="en-US" dirty="0"/>
              <a:t>따라 악당 거북이의 속도를 변화시켜 게임 난이도를 </a:t>
            </a:r>
            <a:r>
              <a:rPr lang="ko-KR" altLang="en-US" dirty="0" smtClean="0"/>
              <a:t>조절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endParaRPr lang="en-US" altLang="ko-KR" dirty="0"/>
          </a:p>
          <a:p>
            <a:pPr lvl="1"/>
            <a:r>
              <a:rPr lang="en-US" altLang="ko-KR" dirty="0" smtClean="0"/>
              <a:t>message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화면에 </a:t>
            </a:r>
            <a:r>
              <a:rPr lang="ko-KR" altLang="en-US" dirty="0"/>
              <a:t>게임 제목이나 점수</a:t>
            </a:r>
            <a:r>
              <a:rPr lang="en-US" altLang="ko-KR" dirty="0"/>
              <a:t>, Game Over </a:t>
            </a:r>
            <a:r>
              <a:rPr lang="ko-KR" altLang="en-US" dirty="0"/>
              <a:t>등을 표시하는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66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45291" y="1537375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err="1"/>
              <a:t>터틀런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에 나오는 캐릭터의 시작 </a:t>
            </a:r>
            <a:r>
              <a:rPr lang="ko-KR" altLang="en-US" dirty="0" err="1"/>
              <a:t>좌푯값</a:t>
            </a:r>
            <a:r>
              <a:rPr lang="en-US" altLang="ko-KR" dirty="0"/>
              <a:t>, </a:t>
            </a:r>
            <a:r>
              <a:rPr lang="ko-KR" altLang="en-US" dirty="0"/>
              <a:t>먹이의 생성 위치</a:t>
            </a:r>
            <a:r>
              <a:rPr lang="en-US" altLang="ko-KR" dirty="0"/>
              <a:t>, </a:t>
            </a:r>
            <a:r>
              <a:rPr lang="ko-KR" altLang="en-US" dirty="0"/>
              <a:t>제목과 점수를 </a:t>
            </a:r>
            <a:r>
              <a:rPr lang="ko-KR" altLang="en-US" dirty="0" smtClean="0"/>
              <a:t>출력하는 위치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148" y="2219253"/>
            <a:ext cx="4167019" cy="441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6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71528" y="1532942"/>
            <a:ext cx="7802534" cy="4964629"/>
            <a:chOff x="571528" y="1532942"/>
            <a:chExt cx="7802534" cy="4964629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571528" y="1532942"/>
              <a:ext cx="2874569" cy="49646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 smtClean="0"/>
                <a:t> </a:t>
              </a:r>
              <a:r>
                <a:rPr lang="ko-KR" altLang="en-US" dirty="0" err="1"/>
                <a:t>터틀런</a:t>
              </a:r>
              <a:r>
                <a:rPr lang="ko-KR" altLang="en-US" dirty="0"/>
                <a:t> </a:t>
              </a:r>
              <a:r>
                <a:rPr lang="en-US" altLang="ko-KR" dirty="0"/>
                <a:t>2 </a:t>
              </a:r>
              <a:r>
                <a:rPr lang="ko-KR" altLang="en-US" dirty="0" smtClean="0"/>
                <a:t>만들기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>
                  <a:solidFill>
                    <a:srgbClr val="953D46"/>
                  </a:solidFill>
                </a:rPr>
                <a:t># </a:t>
              </a:r>
              <a:r>
                <a:rPr lang="ko-KR" altLang="en-US" dirty="0" err="1">
                  <a:solidFill>
                    <a:srgbClr val="953D46"/>
                  </a:solidFill>
                </a:rPr>
                <a:t>터틀런</a:t>
              </a:r>
              <a:r>
                <a:rPr lang="ko-KR" altLang="en-US" dirty="0">
                  <a:solidFill>
                    <a:srgbClr val="953D46"/>
                  </a:solidFill>
                </a:rPr>
                <a:t> </a:t>
              </a:r>
              <a:r>
                <a:rPr lang="en-US" altLang="ko-KR" dirty="0">
                  <a:solidFill>
                    <a:srgbClr val="953D46"/>
                  </a:solidFill>
                </a:rPr>
                <a:t>2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만들기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FFC000"/>
                  </a:solidFill>
                </a:rPr>
                <a:t>import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turtle </a:t>
              </a:r>
              <a:r>
                <a:rPr lang="en-US" altLang="ko-KR" dirty="0">
                  <a:solidFill>
                    <a:srgbClr val="FFC000"/>
                  </a:solidFill>
                </a:rPr>
                <a:t>as</a:t>
              </a:r>
              <a:r>
                <a:rPr lang="en-US" altLang="ko-KR" dirty="0"/>
                <a:t> </a:t>
              </a:r>
              <a:r>
                <a:rPr lang="en-US" altLang="ko-KR" dirty="0" smtClean="0"/>
                <a:t>t</a:t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FFC000"/>
                  </a:solidFill>
                </a:rPr>
                <a:t>import</a:t>
              </a:r>
              <a:r>
                <a:rPr lang="en-US" altLang="ko-KR" dirty="0" smtClean="0"/>
                <a:t> random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score </a:t>
              </a:r>
              <a:r>
                <a:rPr lang="en-US" altLang="ko-KR" dirty="0"/>
                <a:t>= 0 </a:t>
              </a:r>
              <a:r>
                <a:rPr lang="en-US" altLang="ko-KR" dirty="0" smtClean="0"/>
                <a:t>                 </a:t>
              </a:r>
              <a:br>
                <a:rPr lang="en-US" altLang="ko-KR" dirty="0" smtClean="0"/>
              </a:br>
              <a:r>
                <a:rPr lang="en-US" altLang="ko-KR" dirty="0" smtClean="0"/>
                <a:t>playing </a:t>
              </a:r>
              <a:r>
                <a:rPr lang="en-US" altLang="ko-KR" dirty="0"/>
                <a:t>= </a:t>
              </a:r>
              <a:r>
                <a:rPr lang="en-US" altLang="ko-KR" dirty="0">
                  <a:solidFill>
                    <a:srgbClr val="FFC000"/>
                  </a:solidFill>
                </a:rPr>
                <a:t>False </a:t>
              </a:r>
              <a:r>
                <a:rPr lang="en-US" altLang="ko-KR" dirty="0" smtClean="0"/>
                <a:t>          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err="1" smtClean="0"/>
                <a:t>te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= </a:t>
              </a:r>
              <a:r>
                <a:rPr lang="en-US" altLang="ko-KR" dirty="0" err="1"/>
                <a:t>t.Turtle</a:t>
              </a:r>
              <a:r>
                <a:rPr lang="en-US" altLang="ko-KR" dirty="0" smtClean="0"/>
                <a:t>()</a:t>
              </a:r>
              <a:br>
                <a:rPr lang="en-US" altLang="ko-KR" dirty="0" smtClean="0"/>
              </a:br>
              <a:r>
                <a:rPr lang="en-US" altLang="ko-KR" dirty="0" err="1" smtClean="0"/>
                <a:t>te.shape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"turtle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err="1" smtClean="0"/>
                <a:t>te.color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"red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err="1" smtClean="0"/>
                <a:t>te.speed</a:t>
              </a:r>
              <a:r>
                <a:rPr lang="en-US" altLang="ko-KR" dirty="0" smtClean="0"/>
                <a:t>(0)</a:t>
              </a:r>
              <a:br>
                <a:rPr lang="en-US" altLang="ko-KR" dirty="0" smtClean="0"/>
              </a:br>
              <a:r>
                <a:rPr lang="en-US" altLang="ko-KR" dirty="0" err="1" smtClean="0"/>
                <a:t>te.up</a:t>
              </a:r>
              <a:r>
                <a:rPr lang="en-US" altLang="ko-KR" dirty="0" smtClean="0"/>
                <a:t>()</a:t>
              </a:r>
              <a:br>
                <a:rPr lang="en-US" altLang="ko-KR" dirty="0" smtClean="0"/>
              </a:br>
              <a:r>
                <a:rPr lang="en-US" altLang="ko-KR" dirty="0" err="1" smtClean="0"/>
                <a:t>te.goto</a:t>
              </a:r>
              <a:r>
                <a:rPr lang="en-US" altLang="ko-KR" dirty="0" smtClean="0"/>
                <a:t>(0</a:t>
              </a:r>
              <a:r>
                <a:rPr lang="en-US" altLang="ko-KR" dirty="0"/>
                <a:t>, 200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6" name="내용 개체 틀 2"/>
            <p:cNvSpPr txBox="1">
              <a:spLocks/>
            </p:cNvSpPr>
            <p:nvPr/>
          </p:nvSpPr>
          <p:spPr>
            <a:xfrm>
              <a:off x="3247039" y="1537374"/>
              <a:ext cx="5127023" cy="35046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점수를 저장하는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변수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현재 게임이 플레이 중인지 확인하는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변수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악당 거북이</a:t>
              </a:r>
              <a:r>
                <a:rPr lang="en-US" altLang="ko-KR" dirty="0">
                  <a:solidFill>
                    <a:srgbClr val="953D46"/>
                  </a:solidFill>
                </a:rPr>
                <a:t>(</a:t>
              </a:r>
              <a:r>
                <a:rPr lang="ko-KR" altLang="en-US" dirty="0">
                  <a:solidFill>
                    <a:srgbClr val="953D46"/>
                  </a:solidFill>
                </a:rPr>
                <a:t>빨간색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>)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680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71528" y="1532942"/>
            <a:ext cx="7917748" cy="496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err="1"/>
              <a:t>ts</a:t>
            </a:r>
            <a:r>
              <a:rPr lang="en-US" altLang="ko-KR" dirty="0"/>
              <a:t> = </a:t>
            </a:r>
            <a:r>
              <a:rPr lang="en-US" altLang="ko-KR" dirty="0" err="1"/>
              <a:t>t.Turtle</a:t>
            </a:r>
            <a:r>
              <a:rPr lang="en-US" altLang="ko-KR" dirty="0"/>
              <a:t>() # </a:t>
            </a:r>
            <a:r>
              <a:rPr lang="ko-KR" altLang="en-US" dirty="0"/>
              <a:t>먹이</a:t>
            </a:r>
            <a:r>
              <a:rPr lang="en-US" altLang="ko-KR" dirty="0"/>
              <a:t>(</a:t>
            </a:r>
            <a:r>
              <a:rPr lang="ko-KR" altLang="en-US" dirty="0"/>
              <a:t>초록색 동그라미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ts.shape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"circle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ts.color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"green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ts.speed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err="1" smtClean="0"/>
              <a:t>ts.up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ts.goto</a:t>
            </a:r>
            <a:r>
              <a:rPr lang="en-US" altLang="ko-KR" dirty="0" smtClean="0"/>
              <a:t>(0</a:t>
            </a:r>
            <a:r>
              <a:rPr lang="en-US" altLang="ko-KR" dirty="0"/>
              <a:t>, -</a:t>
            </a:r>
            <a:r>
              <a:rPr lang="en-US" altLang="ko-KR" dirty="0" smtClean="0"/>
              <a:t>200)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turn_right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err="1" smtClean="0"/>
              <a:t>t.setheading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turn_up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err="1" smtClean="0"/>
              <a:t>t.setheading</a:t>
            </a:r>
            <a:r>
              <a:rPr lang="en-US" altLang="ko-KR" dirty="0" smtClean="0"/>
              <a:t>(90)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>
                <a:solidFill>
                  <a:srgbClr val="FFC000"/>
                </a:solidFill>
              </a:rPr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turn_left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err="1" smtClean="0"/>
              <a:t>t.setheading</a:t>
            </a:r>
            <a:r>
              <a:rPr lang="en-US" altLang="ko-KR" dirty="0" smtClean="0"/>
              <a:t>(180)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>
                <a:solidFill>
                  <a:srgbClr val="FFC000"/>
                </a:solidFill>
              </a:rPr>
              <a:t>def</a:t>
            </a:r>
            <a:r>
              <a:rPr lang="en-US" altLang="ko-KR" dirty="0" smtClean="0"/>
              <a:t> </a:t>
            </a:r>
            <a:r>
              <a:rPr lang="en-US" altLang="ko-KR" dirty="0" err="1">
                <a:solidFill>
                  <a:srgbClr val="0070C0"/>
                </a:solidFill>
              </a:rPr>
              <a:t>turn_down</a:t>
            </a:r>
            <a:r>
              <a:rPr lang="en-US" altLang="ko-KR" dirty="0" smtClean="0"/>
              <a:t>():</a:t>
            </a:r>
            <a:br>
              <a:rPr lang="en-US" altLang="ko-KR" dirty="0" smtClean="0"/>
            </a:br>
            <a:r>
              <a:rPr lang="en-US" altLang="ko-KR" dirty="0" err="1"/>
              <a:t>t.setheading</a:t>
            </a:r>
            <a:r>
              <a:rPr lang="en-US" altLang="ko-KR" dirty="0"/>
              <a:t>(270)</a:t>
            </a:r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399179" y="1541884"/>
            <a:ext cx="4320525" cy="49646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먹이</a:t>
            </a:r>
            <a:r>
              <a:rPr lang="en-US" altLang="ko-KR" dirty="0">
                <a:solidFill>
                  <a:srgbClr val="953D46"/>
                </a:solidFill>
              </a:rPr>
              <a:t>(</a:t>
            </a:r>
            <a:r>
              <a:rPr lang="ko-KR" altLang="en-US" dirty="0">
                <a:solidFill>
                  <a:srgbClr val="953D46"/>
                </a:solidFill>
              </a:rPr>
              <a:t>초록색 동그라미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오른쪽으로 방향을 </a:t>
            </a:r>
            <a:r>
              <a:rPr lang="ko-KR" altLang="en-US" dirty="0" smtClean="0">
                <a:solidFill>
                  <a:srgbClr val="953D46"/>
                </a:solidFill>
              </a:rPr>
              <a:t>바꿈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위로 방향을 </a:t>
            </a:r>
            <a:r>
              <a:rPr lang="ko-KR" altLang="en-US" dirty="0" smtClean="0">
                <a:solidFill>
                  <a:srgbClr val="953D46"/>
                </a:solidFill>
              </a:rPr>
              <a:t>바꿈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왼쪽으로 방향을 </a:t>
            </a:r>
            <a:r>
              <a:rPr lang="ko-KR" altLang="en-US" dirty="0" smtClean="0">
                <a:solidFill>
                  <a:srgbClr val="953D46"/>
                </a:solidFill>
              </a:rPr>
              <a:t>바꿈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아래로 방향을 </a:t>
            </a:r>
            <a:r>
              <a:rPr lang="ko-KR" altLang="en-US" dirty="0" smtClean="0">
                <a:solidFill>
                  <a:srgbClr val="953D46"/>
                </a:solidFill>
              </a:rPr>
              <a:t>바꿈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endParaRPr lang="ko-KR" altLang="en-US" dirty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71527" y="1532943"/>
            <a:ext cx="8493819" cy="5179656"/>
            <a:chOff x="571527" y="1532943"/>
            <a:chExt cx="8493819" cy="5179656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571527" y="1532943"/>
              <a:ext cx="3597223" cy="46611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err="1">
                  <a:solidFill>
                    <a:srgbClr val="FFC000"/>
                  </a:solidFill>
                </a:rPr>
                <a:t>def</a:t>
              </a:r>
              <a:r>
                <a:rPr lang="en-US" altLang="ko-KR" dirty="0">
                  <a:solidFill>
                    <a:srgbClr val="FFC000"/>
                  </a:solidFill>
                </a:rPr>
                <a:t> </a:t>
              </a:r>
              <a:r>
                <a:rPr lang="en-US" altLang="ko-KR" dirty="0"/>
                <a:t>start():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global</a:t>
              </a:r>
              <a:r>
                <a:rPr lang="en-US" altLang="ko-KR" dirty="0" smtClean="0"/>
                <a:t> playing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if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playing ==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False</a:t>
              </a:r>
              <a:r>
                <a:rPr lang="en-US" altLang="ko-KR" dirty="0" smtClean="0"/>
                <a:t>:</a:t>
              </a:r>
              <a:br>
                <a:rPr lang="en-US" altLang="ko-KR" dirty="0" smtClean="0"/>
              </a:br>
              <a:r>
                <a:rPr lang="en-US" altLang="ko-KR" dirty="0" smtClean="0"/>
                <a:t>         playing </a:t>
              </a:r>
              <a:r>
                <a:rPr lang="en-US" altLang="ko-KR" dirty="0"/>
                <a:t>=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True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      </a:t>
              </a:r>
              <a:r>
                <a:rPr lang="en-US" altLang="ko-KR" dirty="0" err="1" smtClean="0"/>
                <a:t>t.clear</a:t>
              </a:r>
              <a:r>
                <a:rPr lang="en-US" altLang="ko-KR" dirty="0" smtClean="0"/>
                <a:t>()</a:t>
              </a:r>
              <a:br>
                <a:rPr lang="en-US" altLang="ko-KR" dirty="0" smtClean="0"/>
              </a:br>
              <a:r>
                <a:rPr lang="en-US" altLang="ko-KR" dirty="0" smtClean="0"/>
                <a:t>         play()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err="1" smtClean="0">
                  <a:solidFill>
                    <a:srgbClr val="FFC000"/>
                  </a:solidFill>
                </a:rPr>
                <a:t>def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 </a:t>
              </a:r>
              <a:r>
                <a:rPr lang="en-US" altLang="ko-KR" dirty="0">
                  <a:solidFill>
                    <a:srgbClr val="0070C0"/>
                  </a:solidFill>
                </a:rPr>
                <a:t>play</a:t>
              </a:r>
              <a:r>
                <a:rPr lang="en-US" altLang="ko-KR" dirty="0"/>
                <a:t>():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global</a:t>
              </a:r>
              <a:r>
                <a:rPr lang="en-US" altLang="ko-KR" dirty="0" smtClean="0"/>
                <a:t> score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global</a:t>
              </a:r>
              <a:r>
                <a:rPr lang="en-US" altLang="ko-KR" dirty="0" smtClean="0"/>
                <a:t> playing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err="1" smtClean="0"/>
                <a:t>t.forward</a:t>
              </a:r>
              <a:r>
                <a:rPr lang="en-US" altLang="ko-KR" dirty="0" smtClean="0"/>
                <a:t>(10)</a:t>
              </a:r>
              <a:br>
                <a:rPr lang="en-US" altLang="ko-KR" dirty="0" smtClean="0"/>
              </a:br>
              <a:r>
                <a:rPr lang="en-US" altLang="ko-KR" dirty="0" smtClean="0"/>
                <a:t>    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if</a:t>
              </a:r>
              <a:r>
                <a:rPr lang="en-US" altLang="ko-KR" dirty="0" smtClean="0"/>
                <a:t> </a:t>
              </a:r>
              <a:r>
                <a:rPr lang="en-US" altLang="ko-KR" dirty="0" err="1"/>
                <a:t>random.randint</a:t>
              </a:r>
              <a:r>
                <a:rPr lang="en-US" altLang="ko-KR" dirty="0"/>
                <a:t>(1, 5) == 3: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      </a:t>
              </a:r>
              <a:r>
                <a:rPr lang="en-US" altLang="ko-KR" dirty="0" err="1" smtClean="0"/>
                <a:t>ang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= </a:t>
              </a:r>
              <a:r>
                <a:rPr lang="en-US" altLang="ko-KR" dirty="0" err="1"/>
                <a:t>te.towards</a:t>
              </a:r>
              <a:r>
                <a:rPr lang="en-US" altLang="ko-KR" dirty="0"/>
                <a:t>(</a:t>
              </a:r>
              <a:r>
                <a:rPr lang="en-US" altLang="ko-KR" dirty="0" err="1"/>
                <a:t>t.pos</a:t>
              </a:r>
              <a:r>
                <a:rPr lang="en-US" altLang="ko-KR" dirty="0" smtClean="0"/>
                <a:t>())</a:t>
              </a:r>
              <a:br>
                <a:rPr lang="en-US" altLang="ko-KR" dirty="0" smtClean="0"/>
              </a:br>
              <a:r>
                <a:rPr lang="en-US" altLang="ko-KR" dirty="0" smtClean="0"/>
                <a:t>         </a:t>
              </a:r>
              <a:r>
                <a:rPr lang="en-US" altLang="ko-KR" dirty="0" err="1" smtClean="0"/>
                <a:t>te.setheading</a:t>
              </a:r>
              <a:r>
                <a:rPr lang="en-US" altLang="ko-KR" dirty="0" smtClean="0"/>
                <a:t>(</a:t>
              </a:r>
              <a:r>
                <a:rPr lang="en-US" altLang="ko-KR" dirty="0" err="1" smtClean="0"/>
                <a:t>ang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smtClean="0"/>
                <a:t>speed </a:t>
              </a:r>
              <a:r>
                <a:rPr lang="en-US" altLang="ko-KR" dirty="0"/>
                <a:t>= score + </a:t>
              </a:r>
              <a:r>
                <a:rPr lang="en-US" altLang="ko-KR" dirty="0" smtClean="0"/>
                <a:t>5 </a:t>
              </a:r>
              <a:endParaRPr lang="ko-KR" altLang="en-US" dirty="0"/>
            </a:p>
          </p:txBody>
        </p:sp>
        <p:sp>
          <p:nvSpPr>
            <p:cNvPr id="11" name="내용 개체 틀 2"/>
            <p:cNvSpPr txBox="1">
              <a:spLocks/>
            </p:cNvSpPr>
            <p:nvPr/>
          </p:nvSpPr>
          <p:spPr>
            <a:xfrm>
              <a:off x="4153909" y="1532943"/>
              <a:ext cx="4911437" cy="517965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게임을 시작하는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함수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메시지를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지움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게임을 실제로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플레이 하는 함수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주인공 거북이 </a:t>
              </a:r>
              <a:r>
                <a:rPr lang="en-US" altLang="ko-KR" dirty="0">
                  <a:solidFill>
                    <a:srgbClr val="953D46"/>
                  </a:solidFill>
                </a:rPr>
                <a:t>10</a:t>
              </a:r>
              <a:r>
                <a:rPr lang="ko-KR" altLang="en-US" dirty="0">
                  <a:solidFill>
                    <a:srgbClr val="953D46"/>
                  </a:solidFill>
                </a:rPr>
                <a:t>만큼 앞으로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이동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en-US" altLang="ko-KR" dirty="0">
                  <a:solidFill>
                    <a:srgbClr val="953D46"/>
                  </a:solidFill>
                </a:rPr>
                <a:t>1~5 </a:t>
              </a:r>
              <a:r>
                <a:rPr lang="ko-KR" altLang="en-US" dirty="0">
                  <a:solidFill>
                    <a:srgbClr val="953D46"/>
                  </a:solidFill>
                </a:rPr>
                <a:t>사이에서 뽑은 수가 </a:t>
              </a:r>
              <a:r>
                <a:rPr lang="en-US" altLang="ko-KR" dirty="0">
                  <a:solidFill>
                    <a:srgbClr val="953D46"/>
                  </a:solidFill>
                </a:rPr>
                <a:t>3</a:t>
              </a:r>
              <a:r>
                <a:rPr lang="ko-KR" altLang="en-US" dirty="0">
                  <a:solidFill>
                    <a:srgbClr val="953D46"/>
                  </a:solidFill>
                </a:rPr>
                <a:t>이면</a:t>
              </a:r>
              <a:r>
                <a:rPr lang="en-US" altLang="ko-KR" dirty="0">
                  <a:solidFill>
                    <a:srgbClr val="953D46"/>
                  </a:solidFill>
                </a:rPr>
                <a:t>(20% </a:t>
              </a:r>
              <a:r>
                <a:rPr lang="ko-KR" altLang="en-US" dirty="0">
                  <a:solidFill>
                    <a:srgbClr val="953D46"/>
                  </a:solidFill>
                </a:rPr>
                <a:t>확률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>)</a:t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악당 거북이가 주인공 거북이를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바라봄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점수에 </a:t>
              </a:r>
              <a:r>
                <a:rPr lang="en-US" altLang="ko-KR" dirty="0">
                  <a:solidFill>
                    <a:srgbClr val="953D46"/>
                  </a:solidFill>
                </a:rPr>
                <a:t>5</a:t>
              </a:r>
              <a:r>
                <a:rPr lang="ko-KR" altLang="en-US" dirty="0">
                  <a:solidFill>
                    <a:srgbClr val="953D46"/>
                  </a:solidFill>
                </a:rPr>
                <a:t>를 더해서 속도를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올림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점수가 올라가면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빨라짐</a:t>
              </a:r>
              <a:endParaRPr lang="ko-KR" altLang="en-US" dirty="0">
                <a:solidFill>
                  <a:srgbClr val="953D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11560" y="1531524"/>
            <a:ext cx="8569000" cy="4715246"/>
            <a:chOff x="611560" y="1531524"/>
            <a:chExt cx="8569000" cy="4715246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611560" y="1531524"/>
              <a:ext cx="4000473" cy="46597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>
                  <a:solidFill>
                    <a:srgbClr val="FFC000"/>
                  </a:solidFill>
                </a:rPr>
                <a:t>if</a:t>
              </a:r>
              <a:r>
                <a:rPr lang="en-US" altLang="ko-KR" dirty="0"/>
                <a:t> speed &gt; </a:t>
              </a:r>
              <a:r>
                <a:rPr lang="en-US" altLang="ko-KR" dirty="0" smtClean="0"/>
                <a:t>15:</a:t>
              </a:r>
              <a:br>
                <a:rPr lang="en-US" altLang="ko-KR" dirty="0" smtClean="0"/>
              </a:br>
              <a:r>
                <a:rPr lang="en-US" altLang="ko-KR" dirty="0" smtClean="0"/>
                <a:t>   speed </a:t>
              </a:r>
              <a:r>
                <a:rPr lang="en-US" altLang="ko-KR" dirty="0"/>
                <a:t>= </a:t>
              </a:r>
              <a:r>
                <a:rPr lang="en-US" altLang="ko-KR" dirty="0" smtClean="0"/>
                <a:t>15</a:t>
              </a:r>
              <a:br>
                <a:rPr lang="en-US" altLang="ko-KR" dirty="0" smtClean="0"/>
              </a:br>
              <a:r>
                <a:rPr lang="en-US" altLang="ko-KR" dirty="0" err="1" smtClean="0"/>
                <a:t>te.forward</a:t>
              </a:r>
              <a:r>
                <a:rPr lang="en-US" altLang="ko-KR" dirty="0" smtClean="0"/>
                <a:t>(speed)</a:t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FFC000"/>
                  </a:solidFill>
                </a:rPr>
                <a:t>if</a:t>
              </a:r>
              <a:r>
                <a:rPr lang="en-US" altLang="ko-KR" dirty="0" smtClean="0"/>
                <a:t> </a:t>
              </a:r>
              <a:r>
                <a:rPr lang="en-US" altLang="ko-KR" dirty="0" err="1"/>
                <a:t>t.distance</a:t>
              </a:r>
              <a:r>
                <a:rPr lang="en-US" altLang="ko-KR" dirty="0"/>
                <a:t>(</a:t>
              </a:r>
              <a:r>
                <a:rPr lang="en-US" altLang="ko-KR" dirty="0" err="1"/>
                <a:t>te</a:t>
              </a:r>
              <a:r>
                <a:rPr lang="en-US" altLang="ko-KR" dirty="0"/>
                <a:t>) &lt; 12</a:t>
              </a:r>
              <a:r>
                <a:rPr lang="en-US" altLang="ko-KR" dirty="0" smtClean="0"/>
                <a:t>: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text </a:t>
              </a:r>
              <a:r>
                <a:rPr lang="en-US" altLang="ko-KR" dirty="0"/>
                <a:t>= </a:t>
              </a:r>
              <a:r>
                <a:rPr lang="en-US" altLang="ko-KR" dirty="0">
                  <a:solidFill>
                    <a:srgbClr val="78AA28"/>
                  </a:solidFill>
                </a:rPr>
                <a:t>"Score 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: </a:t>
              </a:r>
              <a:r>
                <a:rPr lang="en-US" altLang="ko-KR" dirty="0">
                  <a:solidFill>
                    <a:srgbClr val="78AA28"/>
                  </a:solidFill>
                </a:rPr>
                <a:t>" </a:t>
              </a:r>
              <a:r>
                <a:rPr lang="en-US" altLang="ko-KR" dirty="0"/>
                <a:t>+ </a:t>
              </a:r>
              <a:r>
                <a:rPr lang="en-US" altLang="ko-KR" dirty="0" err="1" smtClean="0"/>
                <a:t>str</a:t>
              </a:r>
              <a:r>
                <a:rPr lang="en-US" altLang="ko-KR" dirty="0" smtClean="0"/>
                <a:t>(score)</a:t>
              </a:r>
              <a:br>
                <a:rPr lang="en-US" altLang="ko-KR" dirty="0" smtClean="0"/>
              </a:br>
              <a:r>
                <a:rPr lang="en-US" altLang="ko-KR" dirty="0" smtClean="0"/>
                <a:t>   message(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"Game Over"</a:t>
              </a:r>
              <a:r>
                <a:rPr lang="en-US" altLang="ko-KR" dirty="0" smtClean="0"/>
                <a:t>, text)</a:t>
              </a:r>
              <a:br>
                <a:rPr lang="en-US" altLang="ko-KR" dirty="0" smtClean="0"/>
              </a:br>
              <a:r>
                <a:rPr lang="en-US" altLang="ko-KR" dirty="0" smtClean="0"/>
                <a:t>   playing </a:t>
              </a:r>
              <a:r>
                <a:rPr lang="en-US" altLang="ko-KR" dirty="0"/>
                <a:t>= </a:t>
              </a:r>
              <a:r>
                <a:rPr lang="en-US" altLang="ko-KR" dirty="0" smtClean="0">
                  <a:solidFill>
                    <a:srgbClr val="FFC000"/>
                  </a:solidFill>
                </a:rPr>
                <a:t>False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score </a:t>
              </a:r>
              <a:r>
                <a:rPr lang="en-US" altLang="ko-KR" dirty="0"/>
                <a:t>= </a:t>
              </a:r>
              <a:r>
                <a:rPr lang="en-US" altLang="ko-KR" dirty="0" smtClean="0"/>
                <a:t>0</a:t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FFC000"/>
                  </a:solidFill>
                </a:rPr>
                <a:t>if</a:t>
              </a:r>
              <a:r>
                <a:rPr lang="en-US" altLang="ko-KR" dirty="0" smtClean="0"/>
                <a:t> </a:t>
              </a:r>
              <a:r>
                <a:rPr lang="en-US" altLang="ko-KR" dirty="0" err="1"/>
                <a:t>t.distance</a:t>
              </a:r>
              <a:r>
                <a:rPr lang="en-US" altLang="ko-KR" dirty="0"/>
                <a:t>(</a:t>
              </a:r>
              <a:r>
                <a:rPr lang="en-US" altLang="ko-KR" dirty="0" err="1"/>
                <a:t>ts</a:t>
              </a:r>
              <a:r>
                <a:rPr lang="en-US" altLang="ko-KR" dirty="0"/>
                <a:t>) &lt; 12: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   score </a:t>
              </a:r>
              <a:r>
                <a:rPr lang="en-US" altLang="ko-KR" dirty="0"/>
                <a:t>= score + </a:t>
              </a:r>
              <a:r>
                <a:rPr lang="en-US" altLang="ko-KR" dirty="0" smtClean="0"/>
                <a:t>1</a:t>
              </a:r>
              <a:br>
                <a:rPr lang="en-US" altLang="ko-KR" dirty="0" smtClean="0"/>
              </a:br>
              <a:r>
                <a:rPr lang="en-US" altLang="ko-KR" dirty="0" smtClean="0"/>
                <a:t>   </a:t>
              </a:r>
              <a:r>
                <a:rPr lang="en-US" altLang="ko-KR" dirty="0" err="1" smtClean="0"/>
                <a:t>t.write</a:t>
              </a:r>
              <a:r>
                <a:rPr lang="en-US" altLang="ko-KR" dirty="0" smtClean="0"/>
                <a:t>(score)</a:t>
              </a:r>
              <a:br>
                <a:rPr lang="en-US" altLang="ko-KR" dirty="0" smtClean="0"/>
              </a:br>
              <a:r>
                <a:rPr lang="en-US" altLang="ko-KR" dirty="0" smtClean="0"/>
                <a:t>   </a:t>
              </a:r>
              <a:r>
                <a:rPr lang="en-US" altLang="ko-KR" dirty="0" err="1" smtClean="0"/>
                <a:t>star_x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= </a:t>
              </a:r>
              <a:r>
                <a:rPr lang="en-US" altLang="ko-KR" dirty="0" err="1"/>
                <a:t>random.randint</a:t>
              </a:r>
              <a:r>
                <a:rPr lang="en-US" altLang="ko-KR" dirty="0"/>
                <a:t>(-230, </a:t>
              </a:r>
              <a:r>
                <a:rPr lang="en-US" altLang="ko-KR" dirty="0" smtClean="0"/>
                <a:t>230)</a:t>
              </a:r>
              <a:br>
                <a:rPr lang="en-US" altLang="ko-KR" dirty="0" smtClean="0"/>
              </a:br>
              <a:r>
                <a:rPr lang="en-US" altLang="ko-KR" dirty="0" smtClean="0"/>
                <a:t>   </a:t>
              </a:r>
              <a:r>
                <a:rPr lang="en-US" altLang="ko-KR" dirty="0" err="1" smtClean="0"/>
                <a:t>star_y</a:t>
              </a:r>
              <a:r>
                <a:rPr lang="en-US" altLang="ko-KR" dirty="0" smtClean="0"/>
                <a:t> </a:t>
              </a:r>
              <a:r>
                <a:rPr lang="en-US" altLang="ko-KR" dirty="0"/>
                <a:t>= </a:t>
              </a:r>
              <a:r>
                <a:rPr lang="en-US" altLang="ko-KR" dirty="0" err="1"/>
                <a:t>random.randint</a:t>
              </a:r>
              <a:r>
                <a:rPr lang="en-US" altLang="ko-KR" dirty="0"/>
                <a:t>(-230, </a:t>
              </a:r>
              <a:r>
                <a:rPr lang="en-US" altLang="ko-KR" dirty="0" smtClean="0"/>
                <a:t>230)</a:t>
              </a:r>
              <a:br>
                <a:rPr lang="en-US" altLang="ko-KR" dirty="0" smtClean="0"/>
              </a:br>
              <a:r>
                <a:rPr lang="en-US" altLang="ko-KR" dirty="0" smtClean="0"/>
                <a:t>   </a:t>
              </a:r>
              <a:r>
                <a:rPr lang="en-US" altLang="ko-KR" dirty="0" err="1" smtClean="0"/>
                <a:t>ts.goto</a:t>
              </a:r>
              <a:r>
                <a:rPr lang="en-US" altLang="ko-KR" dirty="0" smtClean="0"/>
                <a:t>(</a:t>
              </a:r>
              <a:r>
                <a:rPr lang="en-US" altLang="ko-KR" dirty="0" err="1" smtClean="0"/>
                <a:t>star_x</a:t>
              </a:r>
              <a:r>
                <a:rPr lang="en-US" altLang="ko-KR" dirty="0"/>
                <a:t>, </a:t>
              </a:r>
              <a:r>
                <a:rPr lang="en-US" altLang="ko-KR" dirty="0" err="1"/>
                <a:t>star_y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FFC000"/>
                  </a:solidFill>
                </a:rPr>
                <a:t>if</a:t>
              </a:r>
              <a:r>
                <a:rPr lang="en-US" altLang="ko-KR" b="1" dirty="0" smtClean="0">
                  <a:solidFill>
                    <a:srgbClr val="FFC000"/>
                  </a:solidFill>
                </a:rPr>
                <a:t> </a:t>
              </a:r>
              <a:r>
                <a:rPr lang="en-US" altLang="ko-KR" dirty="0" smtClean="0"/>
                <a:t>playing:</a:t>
              </a:r>
              <a:br>
                <a:rPr lang="en-US" altLang="ko-KR" dirty="0" smtClean="0"/>
              </a:br>
              <a:r>
                <a:rPr lang="en-US" altLang="ko-KR" dirty="0" smtClean="0"/>
                <a:t>   </a:t>
              </a:r>
              <a:r>
                <a:rPr lang="en-US" altLang="ko-KR" dirty="0" err="1" smtClean="0"/>
                <a:t>t.ontimer</a:t>
              </a:r>
              <a:r>
                <a:rPr lang="en-US" altLang="ko-KR" dirty="0" smtClean="0"/>
                <a:t>(play</a:t>
              </a:r>
              <a:r>
                <a:rPr lang="en-US" altLang="ko-KR" dirty="0"/>
                <a:t>, 100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  <p:sp>
          <p:nvSpPr>
            <p:cNvPr id="10" name="내용 개체 틀 2"/>
            <p:cNvSpPr txBox="1">
              <a:spLocks/>
            </p:cNvSpPr>
            <p:nvPr/>
          </p:nvSpPr>
          <p:spPr>
            <a:xfrm>
              <a:off x="3995930" y="1585576"/>
              <a:ext cx="5184630" cy="466119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속도가 </a:t>
              </a:r>
              <a:r>
                <a:rPr lang="en-US" altLang="ko-KR" dirty="0">
                  <a:solidFill>
                    <a:srgbClr val="953D46"/>
                  </a:solidFill>
                </a:rPr>
                <a:t>15</a:t>
              </a:r>
              <a:r>
                <a:rPr lang="ko-KR" altLang="en-US" dirty="0">
                  <a:solidFill>
                    <a:srgbClr val="953D46"/>
                  </a:solidFill>
                </a:rPr>
                <a:t>를 넘지는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않도록 함</a:t>
              </a:r>
              <a:endParaRPr lang="en-US" altLang="ko-KR" dirty="0" smtClean="0">
                <a:solidFill>
                  <a:srgbClr val="953D46"/>
                </a:solidFill>
              </a:endParaRPr>
            </a:p>
            <a:p>
              <a:pPr marL="0" indent="0">
                <a:buNone/>
              </a:pP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주인공과 악당의 거리가 </a:t>
              </a:r>
              <a:r>
                <a:rPr lang="en-US" altLang="ko-KR" dirty="0">
                  <a:solidFill>
                    <a:srgbClr val="953D46"/>
                  </a:solidFill>
                </a:rPr>
                <a:t>12</a:t>
              </a:r>
              <a:r>
                <a:rPr lang="ko-KR" altLang="en-US" dirty="0">
                  <a:solidFill>
                    <a:srgbClr val="953D46"/>
                  </a:solidFill>
                </a:rPr>
                <a:t>보다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작으면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게임을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종료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주인공과 먹이의 거리가 </a:t>
              </a:r>
              <a:r>
                <a:rPr lang="en-US" altLang="ko-KR" dirty="0">
                  <a:solidFill>
                    <a:srgbClr val="953D46"/>
                  </a:solidFill>
                </a:rPr>
                <a:t>12</a:t>
              </a:r>
              <a:r>
                <a:rPr lang="ko-KR" altLang="en-US" dirty="0">
                  <a:solidFill>
                    <a:srgbClr val="953D46"/>
                  </a:solidFill>
                </a:rPr>
                <a:t>보다 작으면</a:t>
              </a:r>
              <a:r>
                <a:rPr lang="en-US" altLang="ko-KR" dirty="0">
                  <a:solidFill>
                    <a:srgbClr val="953D46"/>
                  </a:solidFill>
                </a:rPr>
                <a:t>(</a:t>
              </a:r>
              <a:r>
                <a:rPr lang="ko-KR" altLang="en-US" dirty="0">
                  <a:solidFill>
                    <a:srgbClr val="953D46"/>
                  </a:solidFill>
                </a:rPr>
                <a:t>가까우면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>)</a:t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점수를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올림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점수를 화면에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표시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먹이를 다른 곳으로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옮김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게임 플레이 중이면 </a:t>
              </a:r>
              <a:r>
                <a:rPr lang="en-US" altLang="ko-KR" dirty="0">
                  <a:solidFill>
                    <a:srgbClr val="953D46"/>
                  </a:solidFill>
                </a:rPr>
                <a:t>0.1</a:t>
              </a:r>
              <a:r>
                <a:rPr lang="ko-KR" altLang="en-US" dirty="0">
                  <a:solidFill>
                    <a:srgbClr val="953D46"/>
                  </a:solidFill>
                </a:rPr>
                <a:t>초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후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en-US" altLang="ko-KR" dirty="0">
                  <a:solidFill>
                    <a:srgbClr val="953D46"/>
                  </a:solidFill>
                </a:rPr>
                <a:t>play </a:t>
              </a:r>
              <a:r>
                <a:rPr lang="ko-KR" altLang="en-US" dirty="0">
                  <a:solidFill>
                    <a:srgbClr val="953D46"/>
                  </a:solidFill>
                </a:rPr>
                <a:t>함수를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실행</a:t>
              </a:r>
              <a:endParaRPr lang="ko-KR" altLang="en-US" dirty="0">
                <a:solidFill>
                  <a:srgbClr val="953D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4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11560" y="1531524"/>
            <a:ext cx="8223358" cy="5123468"/>
            <a:chOff x="611560" y="1531524"/>
            <a:chExt cx="8223358" cy="5123468"/>
          </a:xfrm>
        </p:grpSpPr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611560" y="1531524"/>
              <a:ext cx="3326763" cy="512346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err="1">
                  <a:solidFill>
                    <a:srgbClr val="FFC000"/>
                  </a:solidFill>
                </a:rPr>
                <a:t>def</a:t>
              </a:r>
              <a:r>
                <a:rPr lang="en-US" altLang="ko-KR" dirty="0">
                  <a:solidFill>
                    <a:srgbClr val="FFC000"/>
                  </a:solidFill>
                </a:rPr>
                <a:t> </a:t>
              </a:r>
              <a:r>
                <a:rPr lang="en-US" altLang="ko-KR" dirty="0">
                  <a:solidFill>
                    <a:srgbClr val="0070C0"/>
                  </a:solidFill>
                </a:rPr>
                <a:t>message</a:t>
              </a:r>
              <a:r>
                <a:rPr lang="en-US" altLang="ko-KR" dirty="0"/>
                <a:t>(m1, m2):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err="1" smtClean="0"/>
                <a:t>t.clear</a:t>
              </a:r>
              <a:r>
                <a:rPr lang="en-US" altLang="ko-KR" dirty="0" smtClean="0"/>
                <a:t>()</a:t>
              </a:r>
              <a:br>
                <a:rPr lang="en-US" altLang="ko-KR" dirty="0" smtClean="0"/>
              </a:br>
              <a:r>
                <a:rPr lang="en-US" altLang="ko-KR" dirty="0" err="1" smtClean="0"/>
                <a:t>t.goto</a:t>
              </a:r>
              <a:r>
                <a:rPr lang="en-US" altLang="ko-KR" dirty="0" smtClean="0"/>
                <a:t>(0</a:t>
              </a:r>
              <a:r>
                <a:rPr lang="en-US" altLang="ko-KR" dirty="0"/>
                <a:t>, </a:t>
              </a:r>
              <a:r>
                <a:rPr lang="en-US" altLang="ko-KR" dirty="0" smtClean="0"/>
                <a:t>100)</a:t>
              </a:r>
              <a:br>
                <a:rPr lang="en-US" altLang="ko-KR" dirty="0" smtClean="0"/>
              </a:br>
              <a:r>
                <a:rPr lang="en-US" altLang="ko-KR" dirty="0" err="1" smtClean="0"/>
                <a:t>t.write</a:t>
              </a:r>
              <a:r>
                <a:rPr lang="en-US" altLang="ko-KR" dirty="0" smtClean="0"/>
                <a:t>(m1</a:t>
              </a:r>
              <a:r>
                <a:rPr lang="en-US" altLang="ko-KR" dirty="0"/>
                <a:t>, </a:t>
              </a:r>
              <a:r>
                <a:rPr lang="en-US" altLang="ko-KR" dirty="0">
                  <a:solidFill>
                    <a:srgbClr val="FFC000"/>
                  </a:solidFill>
                </a:rPr>
                <a:t>False</a:t>
              </a:r>
              <a:r>
                <a:rPr lang="en-US" altLang="ko-KR" dirty="0"/>
                <a:t>, </a:t>
              </a:r>
              <a:r>
                <a:rPr lang="en-US" altLang="ko-KR" dirty="0">
                  <a:solidFill>
                    <a:srgbClr val="78AA28"/>
                  </a:solidFill>
                </a:rPr>
                <a:t>"center"</a:t>
              </a:r>
              <a:r>
                <a:rPr lang="en-US" altLang="ko-KR" dirty="0"/>
                <a:t>, ("", 20</a:t>
              </a:r>
              <a:r>
                <a:rPr lang="en-US" altLang="ko-KR" dirty="0" smtClean="0"/>
                <a:t>))</a:t>
              </a:r>
              <a:br>
                <a:rPr lang="en-US" altLang="ko-KR" dirty="0" smtClean="0"/>
              </a:br>
              <a:r>
                <a:rPr lang="en-US" altLang="ko-KR" dirty="0" err="1" smtClean="0"/>
                <a:t>t.goto</a:t>
              </a:r>
              <a:r>
                <a:rPr lang="en-US" altLang="ko-KR" dirty="0" smtClean="0"/>
                <a:t>(0</a:t>
              </a:r>
              <a:r>
                <a:rPr lang="en-US" altLang="ko-KR" dirty="0"/>
                <a:t>, -</a:t>
              </a:r>
              <a:r>
                <a:rPr lang="en-US" altLang="ko-KR" dirty="0" smtClean="0"/>
                <a:t>100)</a:t>
              </a:r>
              <a:br>
                <a:rPr lang="en-US" altLang="ko-KR" dirty="0" smtClean="0"/>
              </a:br>
              <a:r>
                <a:rPr lang="en-US" altLang="ko-KR" dirty="0" err="1" smtClean="0"/>
                <a:t>t.write</a:t>
              </a:r>
              <a:r>
                <a:rPr lang="en-US" altLang="ko-KR" dirty="0" smtClean="0"/>
                <a:t>(m2</a:t>
              </a:r>
              <a:r>
                <a:rPr lang="en-US" altLang="ko-KR" dirty="0"/>
                <a:t>, </a:t>
              </a:r>
              <a:r>
                <a:rPr lang="en-US" altLang="ko-KR" dirty="0">
                  <a:solidFill>
                    <a:srgbClr val="FFC000"/>
                  </a:solidFill>
                </a:rPr>
                <a:t>False</a:t>
              </a:r>
              <a:r>
                <a:rPr lang="en-US" altLang="ko-KR" dirty="0"/>
                <a:t>, </a:t>
              </a:r>
              <a:r>
                <a:rPr lang="en-US" altLang="ko-KR" dirty="0">
                  <a:solidFill>
                    <a:srgbClr val="78AA28"/>
                  </a:solidFill>
                </a:rPr>
                <a:t>"center"</a:t>
              </a:r>
              <a:r>
                <a:rPr lang="en-US" altLang="ko-KR" dirty="0"/>
                <a:t>, (</a:t>
              </a:r>
              <a:r>
                <a:rPr lang="en-US" altLang="ko-KR" b="1" dirty="0"/>
                <a:t>""</a:t>
              </a:r>
              <a:r>
                <a:rPr lang="en-US" altLang="ko-KR" dirty="0"/>
                <a:t>, 15</a:t>
              </a:r>
              <a:r>
                <a:rPr lang="en-US" altLang="ko-KR" dirty="0" smtClean="0"/>
                <a:t>))</a:t>
              </a:r>
              <a:br>
                <a:rPr lang="en-US" altLang="ko-KR" dirty="0" smtClean="0"/>
              </a:br>
              <a:r>
                <a:rPr lang="en-US" altLang="ko-KR" dirty="0" err="1" smtClean="0"/>
                <a:t>t.home</a:t>
              </a:r>
              <a:r>
                <a:rPr lang="en-US" altLang="ko-KR" dirty="0" smtClean="0"/>
                <a:t>()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err="1" smtClean="0"/>
                <a:t>t.title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"Turtle Run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err="1" smtClean="0"/>
                <a:t>t.setup</a:t>
              </a:r>
              <a:r>
                <a:rPr lang="en-US" altLang="ko-KR" dirty="0" smtClean="0"/>
                <a:t>(500</a:t>
              </a:r>
              <a:r>
                <a:rPr lang="en-US" altLang="ko-KR" dirty="0"/>
                <a:t>, </a:t>
              </a:r>
              <a:r>
                <a:rPr lang="en-US" altLang="ko-KR" dirty="0" smtClean="0"/>
                <a:t>500)</a:t>
              </a:r>
              <a:br>
                <a:rPr lang="en-US" altLang="ko-KR" dirty="0" smtClean="0"/>
              </a:br>
              <a:r>
                <a:rPr lang="en-US" altLang="ko-KR" dirty="0" err="1" smtClean="0"/>
                <a:t>t.bgcolor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"orange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err="1" smtClean="0"/>
                <a:t>t.shape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"turtle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err="1" smtClean="0"/>
                <a:t>t.speed</a:t>
              </a:r>
              <a:r>
                <a:rPr lang="en-US" altLang="ko-KR" dirty="0" smtClean="0"/>
                <a:t>(0)</a:t>
              </a:r>
              <a:br>
                <a:rPr lang="en-US" altLang="ko-KR" dirty="0" smtClean="0"/>
              </a:br>
              <a:r>
                <a:rPr lang="en-US" altLang="ko-KR" dirty="0" err="1" smtClean="0"/>
                <a:t>t.up</a:t>
              </a:r>
              <a:r>
                <a:rPr lang="en-US" altLang="ko-KR" dirty="0" smtClean="0"/>
                <a:t>()</a:t>
              </a:r>
              <a:br>
                <a:rPr lang="en-US" altLang="ko-KR" dirty="0" smtClean="0"/>
              </a:br>
              <a:r>
                <a:rPr lang="en-US" altLang="ko-KR" dirty="0" err="1" smtClean="0"/>
                <a:t>t.color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"white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err="1" smtClean="0"/>
                <a:t>t.onkeypress</a:t>
              </a:r>
              <a:r>
                <a:rPr lang="en-US" altLang="ko-KR" dirty="0" smtClean="0"/>
                <a:t>(</a:t>
              </a:r>
              <a:r>
                <a:rPr lang="en-US" altLang="ko-KR" dirty="0" err="1" smtClean="0"/>
                <a:t>turn_right</a:t>
              </a:r>
              <a:r>
                <a:rPr lang="en-US" altLang="ko-KR" dirty="0"/>
                <a:t>, </a:t>
              </a:r>
              <a:r>
                <a:rPr lang="en-US" altLang="ko-KR" dirty="0">
                  <a:solidFill>
                    <a:srgbClr val="78AA28"/>
                  </a:solidFill>
                </a:rPr>
                <a:t>"Right"</a:t>
              </a:r>
              <a:r>
                <a:rPr lang="en-US" altLang="ko-KR" dirty="0"/>
                <a:t>)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err="1" smtClean="0"/>
                <a:t>t.onkeypress</a:t>
              </a:r>
              <a:r>
                <a:rPr lang="en-US" altLang="ko-KR" dirty="0" smtClean="0"/>
                <a:t>(</a:t>
              </a:r>
              <a:r>
                <a:rPr lang="en-US" altLang="ko-KR" dirty="0" err="1" smtClean="0"/>
                <a:t>turn_up</a:t>
              </a:r>
              <a:r>
                <a:rPr lang="en-US" altLang="ko-KR" dirty="0"/>
                <a:t>, </a:t>
              </a:r>
              <a:r>
                <a:rPr lang="en-US" altLang="ko-KR" dirty="0">
                  <a:solidFill>
                    <a:srgbClr val="78AA28"/>
                  </a:solidFill>
                </a:rPr>
                <a:t>"Up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err="1" smtClean="0"/>
                <a:t>t.onkeypress</a:t>
              </a:r>
              <a:r>
                <a:rPr lang="en-US" altLang="ko-KR" dirty="0" smtClean="0"/>
                <a:t>(</a:t>
              </a:r>
              <a:r>
                <a:rPr lang="en-US" altLang="ko-KR" dirty="0" err="1" smtClean="0"/>
                <a:t>turn_left</a:t>
              </a:r>
              <a:r>
                <a:rPr lang="en-US" altLang="ko-KR" dirty="0"/>
                <a:t>, </a:t>
              </a:r>
              <a:r>
                <a:rPr lang="en-US" altLang="ko-KR" dirty="0">
                  <a:solidFill>
                    <a:srgbClr val="78AA28"/>
                  </a:solidFill>
                </a:rPr>
                <a:t>"Left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err="1" smtClean="0"/>
                <a:t>t.onkeypress</a:t>
              </a:r>
              <a:r>
                <a:rPr lang="en-US" altLang="ko-KR" dirty="0" smtClean="0"/>
                <a:t>(</a:t>
              </a:r>
              <a:r>
                <a:rPr lang="en-US" altLang="ko-KR" dirty="0" err="1" smtClean="0"/>
                <a:t>turn_down</a:t>
              </a:r>
              <a:r>
                <a:rPr lang="en-US" altLang="ko-KR" dirty="0"/>
                <a:t>, </a:t>
              </a:r>
              <a:r>
                <a:rPr lang="en-US" altLang="ko-KR" dirty="0">
                  <a:solidFill>
                    <a:srgbClr val="78AA28"/>
                  </a:solidFill>
                </a:rPr>
                <a:t>"Down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err="1" smtClean="0"/>
                <a:t>t.onkeypress</a:t>
              </a:r>
              <a:r>
                <a:rPr lang="en-US" altLang="ko-KR" dirty="0" smtClean="0"/>
                <a:t>(start</a:t>
              </a:r>
              <a:r>
                <a:rPr lang="en-US" altLang="ko-KR" dirty="0"/>
                <a:t>, </a:t>
              </a:r>
              <a:r>
                <a:rPr lang="en-US" altLang="ko-KR" dirty="0">
                  <a:solidFill>
                    <a:srgbClr val="78AA28"/>
                  </a:solidFill>
                </a:rPr>
                <a:t>"space</a:t>
              </a:r>
              <a:r>
                <a:rPr lang="en-US" altLang="ko-KR" dirty="0" smtClean="0">
                  <a:solidFill>
                    <a:srgbClr val="78AA28"/>
                  </a:solidFill>
                </a:rPr>
                <a:t>"</a:t>
              </a:r>
              <a:r>
                <a:rPr lang="en-US" altLang="ko-KR" dirty="0" smtClean="0"/>
                <a:t>)</a:t>
              </a:r>
              <a:br>
                <a:rPr lang="en-US" altLang="ko-KR" dirty="0" smtClean="0"/>
              </a:br>
              <a:r>
                <a:rPr lang="en-US" altLang="ko-KR" dirty="0" err="1" smtClean="0"/>
                <a:t>t.listen</a:t>
              </a:r>
              <a:r>
                <a:rPr lang="en-US" altLang="ko-KR" dirty="0" smtClean="0"/>
                <a:t>()</a:t>
              </a:r>
              <a:br>
                <a:rPr lang="en-US" altLang="ko-KR" dirty="0" smtClean="0"/>
              </a:br>
              <a:r>
                <a:rPr lang="en-US" altLang="ko-KR" dirty="0" smtClean="0"/>
                <a:t>message</a:t>
              </a:r>
              <a:r>
                <a:rPr lang="en-US" altLang="ko-KR" dirty="0"/>
                <a:t>(</a:t>
              </a:r>
              <a:r>
                <a:rPr lang="en-US" altLang="ko-KR" dirty="0">
                  <a:solidFill>
                    <a:srgbClr val="78AA28"/>
                  </a:solidFill>
                </a:rPr>
                <a:t>"Turtle Run"</a:t>
              </a:r>
              <a:r>
                <a:rPr lang="en-US" altLang="ko-KR" dirty="0"/>
                <a:t>, </a:t>
              </a:r>
              <a:r>
                <a:rPr lang="en-US" altLang="ko-KR" dirty="0">
                  <a:solidFill>
                    <a:srgbClr val="78AA28"/>
                  </a:solidFill>
                </a:rPr>
                <a:t>"[Space]"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1" name="내용 개체 틀 2"/>
            <p:cNvSpPr txBox="1">
              <a:spLocks/>
            </p:cNvSpPr>
            <p:nvPr/>
          </p:nvSpPr>
          <p:spPr>
            <a:xfrm>
              <a:off x="3765502" y="1531524"/>
              <a:ext cx="5069416" cy="512346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메시지를 화면에 표시하는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함수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거북이 모양의 커서를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사용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거북이 속도를 가장 빠르게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지정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en-US" altLang="ko-KR" dirty="0">
                  <a:solidFill>
                    <a:srgbClr val="953D46"/>
                  </a:solidFill>
                </a:rPr>
                <a:t>→ </a:t>
              </a:r>
              <a:r>
                <a:rPr lang="ko-KR" altLang="en-US" dirty="0">
                  <a:solidFill>
                    <a:srgbClr val="953D46"/>
                  </a:solidFill>
                </a:rPr>
                <a:t>를 누르면 </a:t>
              </a:r>
              <a:r>
                <a:rPr lang="en-US" altLang="ko-KR" dirty="0" err="1">
                  <a:solidFill>
                    <a:srgbClr val="953D46"/>
                  </a:solidFill>
                </a:rPr>
                <a:t>turn_right</a:t>
              </a:r>
              <a:r>
                <a:rPr lang="en-US" altLang="ko-KR" dirty="0">
                  <a:solidFill>
                    <a:srgbClr val="953D46"/>
                  </a:solidFill>
                </a:rPr>
                <a:t> </a:t>
              </a:r>
              <a:r>
                <a:rPr lang="ko-KR" altLang="en-US" dirty="0">
                  <a:solidFill>
                    <a:srgbClr val="953D46"/>
                  </a:solidFill>
                </a:rPr>
                <a:t>함수를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실행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r>
                <a:rPr lang="en-US" altLang="ko-KR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dirty="0">
                  <a:solidFill>
                    <a:srgbClr val="953D46"/>
                  </a:solidFill>
                </a:rPr>
                <a:t>거북이 그래픽 창이 키보드 입력을 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받도록 함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/>
              </a:r>
              <a:br>
                <a:rPr lang="en-US" altLang="ko-KR" dirty="0" smtClean="0">
                  <a:solidFill>
                    <a:srgbClr val="953D46"/>
                  </a:solidFill>
                </a:rPr>
              </a:br>
              <a:endParaRPr lang="ko-KR" altLang="en-US" dirty="0">
                <a:solidFill>
                  <a:srgbClr val="953D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20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프로젝트 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실행결과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3" y="2046432"/>
            <a:ext cx="3953551" cy="41898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34" y="2046432"/>
            <a:ext cx="3961774" cy="41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19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828452" y="1906719"/>
            <a:ext cx="7603217" cy="1522281"/>
          </a:xfrm>
        </p:spPr>
        <p:txBody>
          <a:bodyPr/>
          <a:lstStyle/>
          <a:p>
            <a:r>
              <a:rPr lang="ko-KR" altLang="en-US" dirty="0" err="1"/>
              <a:t>파이썬으로</a:t>
            </a:r>
            <a:r>
              <a:rPr lang="ko-KR" altLang="en-US" dirty="0"/>
              <a:t> 수학 문제 풀기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7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189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/>
              <a:t>파이썬으로</a:t>
            </a:r>
            <a:r>
              <a:rPr lang="ko-KR" altLang="en-US" sz="2800" b="1" dirty="0"/>
              <a:t> 수학 문제 풀기 </a:t>
            </a:r>
            <a:r>
              <a:rPr lang="en-US" altLang="ko-KR" sz="2800" b="1" dirty="0"/>
              <a:t>1</a:t>
            </a:r>
            <a:endParaRPr lang="ko-KR" altLang="en-US" sz="28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2442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/>
              <a:t>수학과 컴퓨터의 밀접한 관계</a:t>
            </a:r>
            <a:endParaRPr lang="en-US" altLang="ko-KR" sz="2000" b="1" dirty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집합 </a:t>
            </a:r>
          </a:p>
          <a:p>
            <a:pPr>
              <a:lnSpc>
                <a:spcPct val="110000"/>
              </a:lnSpc>
            </a:pPr>
            <a:endParaRPr lang="en-US" altLang="ko-KR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소인수 분해를 하는 프로그램</a:t>
            </a:r>
            <a:endParaRPr lang="en-US" altLang="ko-KR" sz="2000" b="1" dirty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평균 분산 표준편차</a:t>
            </a:r>
            <a:endParaRPr lang="en-US" altLang="ko-KR" sz="2000" b="1" dirty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222910" y="4263436"/>
            <a:ext cx="675341" cy="475740"/>
            <a:chOff x="395536" y="1757809"/>
            <a:chExt cx="720080" cy="507256"/>
          </a:xfrm>
        </p:grpSpPr>
        <p:sp>
          <p:nvSpPr>
            <p:cNvPr id="19" name="순서도: 처리 18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5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 모듈 사용하기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 smtClean="0"/>
              <a:t>t.roght</a:t>
            </a:r>
            <a:r>
              <a:rPr lang="en-US" altLang="ko-KR" dirty="0" smtClean="0"/>
              <a:t>(90) </a:t>
            </a:r>
            <a:r>
              <a:rPr lang="ko-KR" altLang="en-US" dirty="0" smtClean="0"/>
              <a:t>입력 시 거북이가 오른쪽으로 </a:t>
            </a:r>
            <a:r>
              <a:rPr lang="en-US" altLang="ko-KR" dirty="0" smtClean="0"/>
              <a:t>90</a:t>
            </a:r>
            <a:r>
              <a:rPr lang="ko-KR" altLang="en-US" dirty="0" smtClean="0"/>
              <a:t>˚</a:t>
            </a:r>
            <a:r>
              <a:rPr lang="en-US" altLang="ko-KR" dirty="0" smtClean="0"/>
              <a:t>(</a:t>
            </a:r>
            <a:r>
              <a:rPr lang="ko-KR" altLang="en-US" dirty="0" smtClean="0"/>
              <a:t>직각</a:t>
            </a:r>
            <a:r>
              <a:rPr lang="en-US" altLang="ko-KR" dirty="0" smtClean="0"/>
              <a:t>) </a:t>
            </a:r>
            <a:r>
              <a:rPr lang="ko-KR" altLang="en-US" dirty="0" smtClean="0"/>
              <a:t>회전</a:t>
            </a:r>
            <a:endParaRPr lang="en-US" altLang="ko-KR" dirty="0" smtClean="0"/>
          </a:p>
          <a:p>
            <a:r>
              <a:rPr lang="ko-KR" altLang="en-US" dirty="0" smtClean="0"/>
              <a:t> 다시 </a:t>
            </a:r>
            <a:r>
              <a:rPr lang="en-US" altLang="ko-KR" dirty="0" err="1" smtClean="0"/>
              <a:t>t.roght</a:t>
            </a:r>
            <a:r>
              <a:rPr lang="en-US" altLang="ko-KR" dirty="0" smtClean="0"/>
              <a:t>(50</a:t>
            </a:r>
            <a:r>
              <a:rPr lang="en-US" altLang="ko-KR" dirty="0"/>
              <a:t>) </a:t>
            </a:r>
            <a:r>
              <a:rPr lang="ko-KR" altLang="en-US" dirty="0" smtClean="0"/>
              <a:t>입력 시 거북이가 앞으로 </a:t>
            </a:r>
            <a:r>
              <a:rPr lang="en-US" altLang="ko-KR" dirty="0" smtClean="0"/>
              <a:t>50</a:t>
            </a:r>
            <a:r>
              <a:rPr lang="ko-KR" altLang="en-US" dirty="0" smtClean="0"/>
              <a:t>픽셀만큼 이동하면서 기역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자를 그림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800" dirty="0" smtClean="0"/>
              <a:t> 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&gt;&gt;&gt; </a:t>
            </a:r>
            <a:r>
              <a:rPr lang="en-US" altLang="ko-KR" dirty="0" err="1"/>
              <a:t>t.right</a:t>
            </a:r>
            <a:r>
              <a:rPr lang="en-US" altLang="ko-KR" dirty="0"/>
              <a:t>(90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&gt;&gt;&gt; </a:t>
            </a:r>
            <a:r>
              <a:rPr lang="en-US" altLang="ko-KR" dirty="0" err="1"/>
              <a:t>t.forward</a:t>
            </a:r>
            <a:r>
              <a:rPr lang="en-US" altLang="ko-KR" dirty="0"/>
              <a:t>(50)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04" y="2564894"/>
            <a:ext cx="5297919" cy="37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4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수학과 컴퓨터의 밀접한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7932674" cy="496462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컴퓨터</a:t>
            </a:r>
            <a:r>
              <a:rPr lang="en-US" altLang="ko-KR" dirty="0"/>
              <a:t>(Computer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어원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‘</a:t>
            </a:r>
            <a:r>
              <a:rPr lang="ko-KR" altLang="en-US" dirty="0"/>
              <a:t>계산하다’를 뜻하는 </a:t>
            </a:r>
            <a:r>
              <a:rPr lang="en-US" altLang="ko-KR" dirty="0"/>
              <a:t>Compute</a:t>
            </a:r>
            <a:r>
              <a:rPr lang="ko-KR" altLang="en-US" dirty="0" smtClean="0"/>
              <a:t>에서 나옴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원래 </a:t>
            </a:r>
            <a:r>
              <a:rPr lang="ko-KR" altLang="en-US" dirty="0"/>
              <a:t>컴퓨터라는 단어는 ‘돈을 받고 </a:t>
            </a:r>
            <a:r>
              <a:rPr lang="ko-KR" altLang="en-US" dirty="0" smtClean="0"/>
              <a:t>원하는 계산을 </a:t>
            </a:r>
            <a:r>
              <a:rPr lang="ko-KR" altLang="en-US" dirty="0"/>
              <a:t>하는 사람’ </a:t>
            </a:r>
            <a:r>
              <a:rPr lang="ko-KR" altLang="en-US" dirty="0" smtClean="0"/>
              <a:t>혹은 </a:t>
            </a:r>
            <a:r>
              <a:rPr lang="ko-KR" altLang="en-US" dirty="0"/>
              <a:t>‘계산을 전문으로 하는 직업’을 </a:t>
            </a:r>
            <a:r>
              <a:rPr lang="ko-KR" altLang="en-US" dirty="0" smtClean="0"/>
              <a:t>일컫는 말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현대식 </a:t>
            </a:r>
            <a:r>
              <a:rPr lang="ko-KR" altLang="en-US" dirty="0"/>
              <a:t>컴퓨터가 </a:t>
            </a:r>
            <a:r>
              <a:rPr lang="ko-KR" altLang="en-US" dirty="0" smtClean="0"/>
              <a:t>없던 시절</a:t>
            </a:r>
            <a:r>
              <a:rPr lang="en-US" altLang="ko-KR" dirty="0"/>
              <a:t>, </a:t>
            </a:r>
            <a:r>
              <a:rPr lang="ko-KR" altLang="en-US" dirty="0"/>
              <a:t>수학이나 과학 </a:t>
            </a:r>
            <a:r>
              <a:rPr lang="ko-KR" altLang="en-US" dirty="0" smtClean="0"/>
              <a:t>연구 혹은 </a:t>
            </a:r>
            <a:r>
              <a:rPr lang="ko-KR" altLang="en-US" dirty="0"/>
              <a:t>군사 목적으로 복잡한 계산을 하려면 수학 </a:t>
            </a:r>
            <a:r>
              <a:rPr lang="ko-KR" altLang="en-US" dirty="0" smtClean="0"/>
              <a:t>지식을 </a:t>
            </a:r>
            <a:r>
              <a:rPr lang="ko-KR" altLang="en-US" dirty="0"/>
              <a:t>갖춘 </a:t>
            </a:r>
            <a:r>
              <a:rPr lang="ko-KR" altLang="en-US" dirty="0" smtClean="0"/>
              <a:t>전문가를 </a:t>
            </a:r>
            <a:r>
              <a:rPr lang="ko-KR" altLang="en-US" dirty="0"/>
              <a:t>고용해서 월급을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주고 </a:t>
            </a:r>
            <a:r>
              <a:rPr lang="ko-KR" altLang="en-US" dirty="0"/>
              <a:t>복잡한 계산을 시켰는데</a:t>
            </a:r>
            <a:r>
              <a:rPr lang="en-US" altLang="ko-KR" dirty="0"/>
              <a:t>, </a:t>
            </a:r>
            <a:r>
              <a:rPr lang="ko-KR" altLang="en-US" dirty="0"/>
              <a:t>이들이 </a:t>
            </a:r>
            <a:r>
              <a:rPr lang="ko-KR" altLang="en-US" dirty="0" smtClean="0"/>
              <a:t>바로 ‘최초의 컴퓨터’였음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뛰어난 </a:t>
            </a:r>
            <a:r>
              <a:rPr lang="ko-KR" altLang="en-US" dirty="0"/>
              <a:t>성능을 자랑하는 최신 컴퓨터부터 </a:t>
            </a:r>
            <a:r>
              <a:rPr lang="ko-KR" altLang="en-US" dirty="0" err="1" smtClean="0"/>
              <a:t>스마트폰</a:t>
            </a:r>
            <a:r>
              <a:rPr lang="en-US" altLang="ko-KR" dirty="0"/>
              <a:t>, </a:t>
            </a:r>
            <a:r>
              <a:rPr lang="ko-KR" altLang="en-US" dirty="0" err="1"/>
              <a:t>태블릿</a:t>
            </a:r>
            <a:r>
              <a:rPr lang="ko-KR" altLang="en-US" dirty="0"/>
              <a:t> </a:t>
            </a:r>
            <a:r>
              <a:rPr lang="en-US" altLang="ko-KR" dirty="0"/>
              <a:t>PC</a:t>
            </a:r>
            <a:r>
              <a:rPr lang="ko-KR" altLang="en-US" dirty="0"/>
              <a:t>와 같이 </a:t>
            </a:r>
            <a:r>
              <a:rPr lang="ko-KR" altLang="en-US" dirty="0" smtClean="0"/>
              <a:t>최첨단 전자제품이 </a:t>
            </a:r>
            <a:r>
              <a:rPr lang="ko-KR" altLang="en-US" dirty="0"/>
              <a:t>넘쳐나는 지금</a:t>
            </a:r>
            <a:r>
              <a:rPr lang="en-US" altLang="ko-KR" dirty="0"/>
              <a:t>, ‘</a:t>
            </a:r>
            <a:r>
              <a:rPr lang="ko-KR" altLang="en-US" dirty="0"/>
              <a:t>컴퓨터</a:t>
            </a:r>
            <a:r>
              <a:rPr lang="ko-KR" altLang="en-US" dirty="0" smtClean="0"/>
              <a:t>’라는 </a:t>
            </a:r>
            <a:r>
              <a:rPr lang="ko-KR" altLang="en-US" dirty="0"/>
              <a:t>직업은 이미 사라진 지 </a:t>
            </a:r>
            <a:r>
              <a:rPr lang="ko-KR" altLang="en-US" dirty="0" smtClean="0"/>
              <a:t>오래지만 </a:t>
            </a:r>
            <a:r>
              <a:rPr lang="ko-KR" altLang="en-US" dirty="0"/>
              <a:t>여전히 컴퓨터와 수학은 떼려야 뗄 수 없는 </a:t>
            </a:r>
            <a:r>
              <a:rPr lang="ko-KR" altLang="en-US" dirty="0" smtClean="0"/>
              <a:t>관계임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애초에 </a:t>
            </a:r>
            <a:r>
              <a:rPr lang="ko-KR" altLang="en-US" dirty="0"/>
              <a:t>수학 </a:t>
            </a:r>
            <a:r>
              <a:rPr lang="ko-KR" altLang="en-US" dirty="0" smtClean="0"/>
              <a:t>문제를 </a:t>
            </a:r>
            <a:r>
              <a:rPr lang="ko-KR" altLang="en-US" dirty="0"/>
              <a:t>풀려고 만든 것이 컴퓨터였을 뿐만 아니라</a:t>
            </a:r>
            <a:r>
              <a:rPr lang="en-US" altLang="ko-KR" dirty="0"/>
              <a:t>, </a:t>
            </a:r>
            <a:r>
              <a:rPr lang="ko-KR" altLang="en-US" dirty="0" smtClean="0"/>
              <a:t>컴퓨터 </a:t>
            </a:r>
            <a:r>
              <a:rPr lang="ko-KR" altLang="en-US" dirty="0"/>
              <a:t>역시 수학 이론을 </a:t>
            </a:r>
            <a:r>
              <a:rPr lang="ko-KR" altLang="en-US" dirty="0" smtClean="0"/>
              <a:t>바탕으로 </a:t>
            </a:r>
            <a:r>
              <a:rPr lang="ko-KR" altLang="en-US" dirty="0"/>
              <a:t>만들어졌기 </a:t>
            </a:r>
            <a:r>
              <a:rPr lang="ko-KR" altLang="en-US" dirty="0" smtClean="0"/>
              <a:t>때문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수학과 컴퓨터의 밀접한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7932674" cy="4964629"/>
          </a:xfrm>
        </p:spPr>
        <p:txBody>
          <a:bodyPr>
            <a:normAutofit/>
          </a:bodyPr>
          <a:lstStyle/>
          <a:p>
            <a:r>
              <a:rPr lang="ko-KR" altLang="en-US" dirty="0"/>
              <a:t>아직 중학교 수학을 배우지 않았어요</a:t>
            </a:r>
            <a:r>
              <a:rPr lang="en-US" altLang="ko-KR" dirty="0" smtClean="0"/>
              <a:t>!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 smtClean="0"/>
              <a:t>Day </a:t>
            </a:r>
            <a:r>
              <a:rPr lang="en-US" altLang="ko-KR" sz="1600" dirty="0"/>
              <a:t>19</a:t>
            </a:r>
            <a:r>
              <a:rPr lang="ko-KR" altLang="en-US" sz="1600" dirty="0"/>
              <a:t>와 </a:t>
            </a:r>
            <a:r>
              <a:rPr lang="en-US" altLang="ko-KR" sz="1600" dirty="0"/>
              <a:t>20</a:t>
            </a:r>
            <a:r>
              <a:rPr lang="ko-KR" altLang="en-US" sz="1600" dirty="0"/>
              <a:t>에서는 </a:t>
            </a:r>
            <a:r>
              <a:rPr lang="ko-KR" altLang="en-US" sz="1600" dirty="0" err="1"/>
              <a:t>파이썬을</a:t>
            </a:r>
            <a:r>
              <a:rPr lang="ko-KR" altLang="en-US" sz="1600" dirty="0"/>
              <a:t> 사용해서 중학교 과정의 수학 문제를 풀어보는 예제 </a:t>
            </a:r>
            <a:r>
              <a:rPr lang="ko-KR" altLang="en-US" sz="1600" dirty="0" smtClean="0"/>
              <a:t>프로그램을 만드는데</a:t>
            </a:r>
            <a:r>
              <a:rPr lang="en-US" altLang="ko-KR" sz="1600" dirty="0"/>
              <a:t>, </a:t>
            </a:r>
            <a:r>
              <a:rPr lang="ko-KR" altLang="en-US" sz="1600" dirty="0"/>
              <a:t>구체적인 주제는 다음 다섯 가지입니다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① 집합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② 소인수분해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③ </a:t>
            </a:r>
            <a:r>
              <a:rPr lang="ko-KR" altLang="en-US" sz="1600" dirty="0"/>
              <a:t>통계</a:t>
            </a:r>
            <a:r>
              <a:rPr lang="en-US" altLang="ko-KR" sz="1600" dirty="0"/>
              <a:t>(</a:t>
            </a:r>
            <a:r>
              <a:rPr lang="ko-KR" altLang="en-US" sz="1600" dirty="0"/>
              <a:t>평균</a:t>
            </a:r>
            <a:r>
              <a:rPr lang="en-US" altLang="ko-KR" sz="1600" dirty="0"/>
              <a:t>, </a:t>
            </a:r>
            <a:r>
              <a:rPr lang="ko-KR" altLang="en-US" sz="1600" dirty="0"/>
              <a:t>분산</a:t>
            </a:r>
            <a:r>
              <a:rPr lang="en-US" altLang="ko-KR" sz="1600" dirty="0"/>
              <a:t>, </a:t>
            </a:r>
            <a:r>
              <a:rPr lang="ko-KR" altLang="en-US" sz="1600" dirty="0"/>
              <a:t>표준편차</a:t>
            </a:r>
            <a:r>
              <a:rPr lang="en-US" altLang="ko-KR" sz="1600" dirty="0" smtClean="0"/>
              <a:t>)</a:t>
            </a:r>
            <a:br>
              <a:rPr lang="en-US" altLang="ko-KR" sz="1600" dirty="0" smtClean="0"/>
            </a:br>
            <a:r>
              <a:rPr lang="ko-KR" altLang="en-US" sz="1600" dirty="0" smtClean="0"/>
              <a:t>④ 이차방정식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⑤ </a:t>
            </a:r>
            <a:r>
              <a:rPr lang="ko-KR" altLang="en-US" sz="1600" dirty="0"/>
              <a:t>함수의 </a:t>
            </a:r>
            <a:r>
              <a:rPr lang="ko-KR" altLang="en-US" sz="1600" dirty="0" smtClean="0"/>
              <a:t>그래프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다섯 </a:t>
            </a:r>
            <a:r>
              <a:rPr lang="ko-KR" altLang="en-US" sz="1600" dirty="0"/>
              <a:t>가지 주제를 아직 배우지 않은 초등학생이나 중학생이라면 </a:t>
            </a:r>
            <a:r>
              <a:rPr lang="en-US" altLang="ko-KR" sz="1600" dirty="0"/>
              <a:t>186</a:t>
            </a:r>
            <a:r>
              <a:rPr lang="ko-KR" altLang="en-US" sz="1600" dirty="0"/>
              <a:t>쪽으로 넘어가서 이 </a:t>
            </a:r>
            <a:r>
              <a:rPr lang="ko-KR" altLang="en-US" sz="1600" dirty="0" smtClean="0"/>
              <a:t>책을 마무리해도 </a:t>
            </a:r>
            <a:r>
              <a:rPr lang="ko-KR" altLang="en-US" sz="1600" dirty="0"/>
              <a:t>됩니다</a:t>
            </a:r>
            <a:r>
              <a:rPr lang="en-US" altLang="ko-KR" sz="1600" dirty="0"/>
              <a:t>. </a:t>
            </a:r>
            <a:r>
              <a:rPr lang="ko-KR" altLang="en-US" sz="1600" dirty="0"/>
              <a:t>배우긴 했지만 오래되어 기억나지 않는다면 ‘이렇게 하는구나’ 정도로 </a:t>
            </a:r>
            <a:r>
              <a:rPr lang="ko-KR" altLang="en-US" sz="1600" dirty="0" smtClean="0"/>
              <a:t>실습을 </a:t>
            </a:r>
            <a:r>
              <a:rPr lang="ko-KR" altLang="en-US" sz="1600" dirty="0" err="1"/>
              <a:t>따라할</a:t>
            </a:r>
            <a:r>
              <a:rPr lang="ko-KR" altLang="en-US" sz="1600" dirty="0"/>
              <a:t> 것을 권합니다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프로그래밍에 익숙해지는 데 분명 도움이 될 것입니다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집합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138256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수학의 집합에 해당하는 기능이 기본으로 </a:t>
            </a:r>
            <a:r>
              <a:rPr lang="ko-KR" altLang="en-US" dirty="0" smtClean="0"/>
              <a:t>있기 때문에 모듈을 사용하지 </a:t>
            </a:r>
            <a:r>
              <a:rPr lang="ko-KR" altLang="en-US" dirty="0"/>
              <a:t>않고도 집합과 관련된 연산을 쉽게 할 수 </a:t>
            </a:r>
            <a:r>
              <a:rPr lang="ko-KR" altLang="en-US" dirty="0" smtClean="0"/>
              <a:t>있음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/>
              <a:t>집합 연산을 하는 </a:t>
            </a:r>
            <a:r>
              <a:rPr lang="ko-KR" altLang="en-US" dirty="0" smtClean="0"/>
              <a:t>프로그램</a:t>
            </a:r>
            <a:r>
              <a:rPr lang="en-US" altLang="ko-KR" dirty="0" smtClean="0">
                <a:solidFill>
                  <a:srgbClr val="953D46"/>
                </a:solidFill>
              </a:rPr>
              <a:t> 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39552" y="2737715"/>
            <a:ext cx="8064938" cy="3974883"/>
            <a:chOff x="539552" y="2737715"/>
            <a:chExt cx="8064938" cy="3974883"/>
          </a:xfrm>
        </p:grpSpPr>
        <p:sp>
          <p:nvSpPr>
            <p:cNvPr id="11" name="내용 개체 틀 2"/>
            <p:cNvSpPr txBox="1">
              <a:spLocks/>
            </p:cNvSpPr>
            <p:nvPr/>
          </p:nvSpPr>
          <p:spPr>
            <a:xfrm>
              <a:off x="539552" y="2737716"/>
              <a:ext cx="4706682" cy="39748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>
                  <a:solidFill>
                    <a:srgbClr val="953D46"/>
                  </a:solidFill>
                </a:rPr>
                <a:t># </a:t>
              </a:r>
              <a:r>
                <a:rPr lang="ko-KR" altLang="en-US" sz="1600" dirty="0" err="1">
                  <a:solidFill>
                    <a:srgbClr val="953D46"/>
                  </a:solidFill>
                </a:rPr>
                <a:t>파이썬의</a:t>
              </a:r>
              <a:r>
                <a:rPr lang="ko-KR" altLang="en-US" sz="1600" dirty="0">
                  <a:solidFill>
                    <a:srgbClr val="953D46"/>
                  </a:solidFill>
                </a:rPr>
                <a:t> 집합 기능 </a:t>
              </a:r>
              <a:r>
                <a:rPr lang="en-US" altLang="ko-KR" sz="1600" dirty="0">
                  <a:solidFill>
                    <a:srgbClr val="953D46"/>
                  </a:solidFill>
                </a:rPr>
                <a:t>1</a:t>
              </a:r>
              <a:br>
                <a:rPr lang="en-US" altLang="ko-KR" sz="1600" dirty="0">
                  <a:solidFill>
                    <a:srgbClr val="953D46"/>
                  </a:solidFill>
                </a:rPr>
              </a:br>
              <a:r>
                <a:rPr lang="en-US" altLang="ko-KR" sz="800" dirty="0">
                  <a:solidFill>
                    <a:srgbClr val="953D46"/>
                  </a:solidFill>
                </a:rPr>
                <a:t>   </a:t>
              </a:r>
              <a:r>
                <a:rPr lang="en-US" altLang="ko-KR" sz="1600" dirty="0">
                  <a:solidFill>
                    <a:srgbClr val="953D46"/>
                  </a:solidFill>
                </a:rPr>
                <a:t/>
              </a:r>
              <a:br>
                <a:rPr lang="en-US" altLang="ko-KR" sz="1600" dirty="0">
                  <a:solidFill>
                    <a:srgbClr val="953D46"/>
                  </a:solidFill>
                </a:rPr>
              </a:br>
              <a:r>
                <a:rPr lang="en-US" altLang="ko-KR" sz="1600" dirty="0">
                  <a:solidFill>
                    <a:srgbClr val="953D46"/>
                  </a:solidFill>
                </a:rPr>
                <a:t>  </a:t>
              </a:r>
              <a:r>
                <a:rPr lang="pt-BR" altLang="ko-KR" sz="1600" dirty="0"/>
                <a:t>A = {1, 2, 3, 4}</a:t>
              </a:r>
              <a:br>
                <a:rPr lang="pt-BR" altLang="ko-KR" sz="1600" dirty="0"/>
              </a:br>
              <a:r>
                <a:rPr lang="pt-BR" altLang="ko-KR" sz="1600" dirty="0"/>
                <a:t>  </a:t>
              </a:r>
              <a:r>
                <a:rPr lang="pl-PL" altLang="ko-KR" sz="1600" dirty="0"/>
                <a:t>B = {3, 4, 5, 6}</a:t>
              </a:r>
              <a:r>
                <a:rPr lang="en-US" altLang="ko-KR" sz="1600" dirty="0"/>
                <a:t/>
              </a:r>
              <a:br>
                <a:rPr lang="en-US" altLang="ko-KR" sz="1600" dirty="0"/>
              </a:br>
              <a:r>
                <a:rPr lang="en-US" altLang="ko-KR" sz="1600" dirty="0"/>
                <a:t/>
              </a:r>
              <a:br>
                <a:rPr lang="en-US" altLang="ko-KR" sz="1600" dirty="0"/>
              </a:br>
              <a:r>
                <a:rPr lang="en-US" altLang="ko-KR" sz="1600" dirty="0"/>
                <a:t>  </a:t>
              </a:r>
              <a:r>
                <a:rPr lang="en-US" altLang="ko-KR" sz="1600" dirty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/>
                <a:t>(A)</a:t>
              </a:r>
              <a:br>
                <a:rPr lang="en-US" altLang="ko-KR" sz="1600" dirty="0"/>
              </a:br>
              <a:r>
                <a:rPr lang="en-US" altLang="ko-KR" sz="1600" dirty="0"/>
                <a:t>  </a:t>
              </a:r>
              <a:r>
                <a:rPr lang="en-US" altLang="ko-KR" sz="1600" dirty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/>
                <a:t>(B)</a:t>
              </a:r>
              <a:br>
                <a:rPr lang="en-US" altLang="ko-KR" sz="1600" dirty="0"/>
              </a:br>
              <a:r>
                <a:rPr lang="en-US" altLang="ko-KR" sz="1600" dirty="0"/>
                <a:t/>
              </a:r>
              <a:br>
                <a:rPr lang="en-US" altLang="ko-KR" sz="1600" dirty="0"/>
              </a:br>
              <a:r>
                <a:rPr lang="en-US" altLang="ko-KR" sz="1600" dirty="0"/>
                <a:t>  </a:t>
              </a:r>
              <a:r>
                <a:rPr lang="en-US" altLang="ko-KR" sz="1600" dirty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/>
                <a:t>(1 </a:t>
              </a:r>
              <a:r>
                <a:rPr lang="en-US" altLang="ko-KR" sz="1600" dirty="0">
                  <a:solidFill>
                    <a:srgbClr val="FFC000"/>
                  </a:solidFill>
                </a:rPr>
                <a:t>in</a:t>
              </a:r>
              <a:r>
                <a:rPr lang="en-US" altLang="ko-KR" sz="1600" dirty="0"/>
                <a:t> A)</a:t>
              </a:r>
              <a:br>
                <a:rPr lang="en-US" altLang="ko-KR" sz="1600" dirty="0"/>
              </a:br>
              <a:r>
                <a:rPr lang="en-US" altLang="ko-KR" sz="1600" dirty="0"/>
                <a:t>  </a:t>
              </a:r>
              <a:r>
                <a:rPr lang="en-US" altLang="ko-KR" sz="1600" dirty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/>
                <a:t>(6 </a:t>
              </a:r>
              <a:r>
                <a:rPr lang="en-US" altLang="ko-KR" sz="1600" dirty="0">
                  <a:solidFill>
                    <a:srgbClr val="FFC000"/>
                  </a:solidFill>
                </a:rPr>
                <a:t>in</a:t>
              </a:r>
              <a:r>
                <a:rPr lang="en-US" altLang="ko-KR" sz="1600" dirty="0"/>
                <a:t> A)</a:t>
              </a:r>
              <a:br>
                <a:rPr lang="en-US" altLang="ko-KR" sz="1600" dirty="0"/>
              </a:br>
              <a:r>
                <a:rPr lang="en-US" altLang="ko-KR" sz="1600" dirty="0"/>
                <a:t>  </a:t>
              </a:r>
              <a:r>
                <a:rPr lang="en-US" altLang="ko-KR" sz="1600" dirty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/>
                <a:t>(</a:t>
              </a:r>
              <a:r>
                <a:rPr lang="en-US" altLang="ko-KR" sz="1600" dirty="0" err="1">
                  <a:solidFill>
                    <a:srgbClr val="7030A0"/>
                  </a:solidFill>
                </a:rPr>
                <a:t>len</a:t>
              </a:r>
              <a:r>
                <a:rPr lang="en-US" altLang="ko-KR" sz="1600" dirty="0"/>
                <a:t>(A))</a:t>
              </a:r>
              <a:br>
                <a:rPr lang="en-US" altLang="ko-KR" sz="1600" dirty="0"/>
              </a:br>
              <a:r>
                <a:rPr lang="en-US" altLang="ko-KR" sz="1600" dirty="0"/>
                <a:t/>
              </a:r>
              <a:br>
                <a:rPr lang="en-US" altLang="ko-KR" sz="1600" dirty="0"/>
              </a:br>
              <a:r>
                <a:rPr lang="en-US" altLang="ko-KR" sz="1600" dirty="0"/>
                <a:t>  </a:t>
              </a:r>
              <a:r>
                <a:rPr lang="en-US" altLang="ko-KR" sz="1600" dirty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/>
                <a:t>(A </a:t>
              </a:r>
              <a:r>
                <a:rPr lang="ko-KR" altLang="en-US" sz="1600" dirty="0"/>
                <a:t>｜ </a:t>
              </a:r>
              <a:r>
                <a:rPr lang="en-US" altLang="ko-KR" sz="1600" dirty="0"/>
                <a:t>B)</a:t>
              </a:r>
              <a:br>
                <a:rPr lang="en-US" altLang="ko-KR" sz="1600" dirty="0"/>
              </a:br>
              <a:r>
                <a:rPr lang="en-US" altLang="ko-KR" sz="1600" dirty="0"/>
                <a:t>  </a:t>
              </a:r>
              <a:r>
                <a:rPr lang="en-US" altLang="ko-KR" sz="1600" dirty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/>
                <a:t>(A &amp; B)</a:t>
              </a:r>
              <a:br>
                <a:rPr lang="en-US" altLang="ko-KR" sz="1600" dirty="0"/>
              </a:br>
              <a:r>
                <a:rPr lang="en-US" altLang="ko-KR" sz="1600" dirty="0"/>
                <a:t>  </a:t>
              </a:r>
              <a:r>
                <a:rPr lang="en-US" altLang="ko-KR" sz="1600" dirty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/>
                <a:t>(A - B)</a:t>
              </a:r>
            </a:p>
          </p:txBody>
        </p:sp>
        <p:sp>
          <p:nvSpPr>
            <p:cNvPr id="12" name="내용 개체 틀 2"/>
            <p:cNvSpPr txBox="1">
              <a:spLocks/>
            </p:cNvSpPr>
            <p:nvPr/>
          </p:nvSpPr>
          <p:spPr>
            <a:xfrm>
              <a:off x="3304645" y="2737715"/>
              <a:ext cx="5299845" cy="397488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600" dirty="0">
                  <a:solidFill>
                    <a:srgbClr val="953D46"/>
                  </a:solidFill>
                </a:rPr>
                <a:t># </a:t>
              </a:r>
              <a:r>
                <a:rPr lang="ko-KR" altLang="en-US" sz="1600" dirty="0" err="1">
                  <a:solidFill>
                    <a:srgbClr val="953D46"/>
                  </a:solidFill>
                </a:rPr>
                <a:t>파이썬의</a:t>
              </a:r>
              <a:r>
                <a:rPr lang="ko-KR" altLang="en-US" sz="1600" dirty="0">
                  <a:solidFill>
                    <a:srgbClr val="953D46"/>
                  </a:solidFill>
                </a:rPr>
                <a:t> 집합 기능 </a:t>
              </a:r>
              <a:r>
                <a:rPr lang="en-US" altLang="ko-KR" sz="1600" dirty="0" smtClean="0">
                  <a:solidFill>
                    <a:srgbClr val="953D46"/>
                  </a:solidFill>
                </a:rPr>
                <a:t>2</a:t>
              </a:r>
              <a:r>
                <a:rPr lang="en-US" altLang="ko-KR" sz="1600" dirty="0">
                  <a:solidFill>
                    <a:srgbClr val="953D46"/>
                  </a:solidFill>
                </a:rPr>
                <a:t/>
              </a:r>
              <a:br>
                <a:rPr lang="en-US" altLang="ko-KR" sz="1600" dirty="0">
                  <a:solidFill>
                    <a:srgbClr val="953D46"/>
                  </a:solidFill>
                </a:rPr>
              </a:br>
              <a:r>
                <a:rPr lang="en-US" altLang="ko-KR" sz="600" dirty="0">
                  <a:solidFill>
                    <a:srgbClr val="953D46"/>
                  </a:solidFill>
                </a:rPr>
                <a:t>   </a:t>
              </a:r>
              <a:r>
                <a:rPr lang="en-US" altLang="ko-KR" sz="600" dirty="0" smtClean="0">
                  <a:solidFill>
                    <a:srgbClr val="953D46"/>
                  </a:solidFill>
                </a:rPr>
                <a:t>            </a:t>
              </a:r>
              <a:r>
                <a:rPr lang="en-US" altLang="ko-KR" sz="1600" dirty="0">
                  <a:solidFill>
                    <a:srgbClr val="953D46"/>
                  </a:solidFill>
                </a:rPr>
                <a:t/>
              </a:r>
              <a:br>
                <a:rPr lang="en-US" altLang="ko-KR" sz="1600" dirty="0">
                  <a:solidFill>
                    <a:srgbClr val="953D46"/>
                  </a:solidFill>
                </a:rPr>
              </a:br>
              <a:r>
                <a:rPr lang="en-US" altLang="ko-KR" sz="1600" dirty="0">
                  <a:solidFill>
                    <a:srgbClr val="953D46"/>
                  </a:solidFill>
                </a:rPr>
                <a:t>  </a:t>
              </a:r>
              <a:r>
                <a:rPr lang="en-US" altLang="ko-KR" sz="1600" dirty="0"/>
                <a:t>C = {x for x in range(1, 11)}</a:t>
              </a:r>
              <a:br>
                <a:rPr lang="en-US" altLang="ko-KR" sz="1600" dirty="0"/>
              </a:br>
              <a:r>
                <a:rPr lang="en-US" altLang="ko-KR" sz="1600" dirty="0" smtClean="0"/>
                <a:t>  D </a:t>
              </a:r>
              <a:r>
                <a:rPr lang="en-US" altLang="ko-KR" sz="1600" dirty="0"/>
                <a:t>= {x for x in range(1, 11) if x % 3 == 0 }</a:t>
              </a:r>
              <a:br>
                <a:rPr lang="en-US" altLang="ko-KR" sz="1600" dirty="0"/>
              </a:br>
              <a:r>
                <a:rPr lang="en-US" altLang="ko-KR" sz="1600" dirty="0" smtClean="0"/>
                <a:t/>
              </a:r>
              <a:br>
                <a:rPr lang="en-US" altLang="ko-KR" sz="1600" dirty="0" smtClean="0"/>
              </a:br>
              <a:r>
                <a:rPr lang="en-US" altLang="ko-KR" sz="1600" dirty="0" smtClean="0"/>
                <a:t>  </a:t>
              </a:r>
              <a:r>
                <a:rPr lang="en-US" altLang="ko-KR" sz="1600" dirty="0" smtClean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 smtClean="0"/>
                <a:t>(C)</a:t>
              </a:r>
              <a:br>
                <a:rPr lang="en-US" altLang="ko-KR" sz="1600" dirty="0" smtClean="0"/>
              </a:br>
              <a:r>
                <a:rPr lang="en-US" altLang="ko-KR" sz="1600" dirty="0" smtClean="0"/>
                <a:t>  </a:t>
              </a:r>
              <a:r>
                <a:rPr lang="en-US" altLang="ko-KR" sz="1600" dirty="0" smtClean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 smtClean="0"/>
                <a:t>(D)</a:t>
              </a:r>
              <a:r>
                <a:rPr lang="en-US" altLang="ko-KR" sz="1600" dirty="0"/>
                <a:t/>
              </a:r>
              <a:br>
                <a:rPr lang="en-US" altLang="ko-KR" sz="1600" dirty="0"/>
              </a:br>
              <a:r>
                <a:rPr lang="en-US" altLang="ko-KR" sz="1600" dirty="0"/>
                <a:t/>
              </a:r>
              <a:br>
                <a:rPr lang="en-US" altLang="ko-KR" sz="1600" dirty="0"/>
              </a:br>
              <a:r>
                <a:rPr lang="en-US" altLang="ko-KR" sz="1600" dirty="0" smtClean="0"/>
                <a:t>  </a:t>
              </a:r>
              <a:r>
                <a:rPr lang="en-US" altLang="ko-KR" sz="1600" dirty="0" smtClean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 smtClean="0"/>
                <a:t>(</a:t>
              </a:r>
              <a:r>
                <a:rPr lang="en-US" altLang="ko-KR" sz="1600" dirty="0"/>
                <a:t>C &lt; D</a:t>
              </a:r>
              <a:r>
                <a:rPr lang="en-US" altLang="ko-KR" sz="1600" dirty="0" smtClean="0"/>
                <a:t>)</a:t>
              </a:r>
              <a:r>
                <a:rPr lang="en-US" altLang="ko-KR" sz="1600" dirty="0"/>
                <a:t/>
              </a:r>
              <a:br>
                <a:rPr lang="en-US" altLang="ko-KR" sz="1600" dirty="0"/>
              </a:br>
              <a:r>
                <a:rPr lang="en-US" altLang="ko-KR" sz="1600" dirty="0"/>
                <a:t>  </a:t>
              </a:r>
              <a:r>
                <a:rPr lang="en-US" altLang="ko-KR" sz="1600" dirty="0" smtClean="0">
                  <a:solidFill>
                    <a:srgbClr val="7030A0"/>
                  </a:solidFill>
                </a:rPr>
                <a:t>print</a:t>
              </a:r>
              <a:r>
                <a:rPr lang="en-US" altLang="ko-KR" sz="1600" dirty="0" smtClean="0"/>
                <a:t>(</a:t>
              </a:r>
              <a:r>
                <a:rPr lang="en-US" altLang="ko-KR" sz="1600" dirty="0"/>
                <a:t>C &gt; </a:t>
              </a:r>
              <a:r>
                <a:rPr lang="en-US" altLang="ko-KR" sz="1600" dirty="0" smtClean="0"/>
                <a:t>D)</a:t>
              </a:r>
            </a:p>
            <a:p>
              <a:pPr marL="0" indent="0">
                <a:buNone/>
              </a:pPr>
              <a:endParaRPr lang="en-US" altLang="ko-KR" sz="1600" dirty="0"/>
            </a:p>
            <a:p>
              <a:pPr marL="0" indent="0">
                <a:buNone/>
              </a:pPr>
              <a:endParaRPr lang="en-US" altLang="ko-K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770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집합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06941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실행결과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{1, 2, 3, 4</a:t>
            </a: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{</a:t>
            </a:r>
            <a:r>
              <a:rPr lang="en-US" altLang="ko-KR" dirty="0"/>
              <a:t>3, 4, 5, 6</a:t>
            </a: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True</a:t>
            </a:r>
            <a:br>
              <a:rPr lang="en-US" altLang="ko-KR" dirty="0" smtClean="0"/>
            </a:br>
            <a:r>
              <a:rPr lang="en-US" altLang="ko-KR" dirty="0" smtClean="0"/>
              <a:t>False</a:t>
            </a:r>
            <a:br>
              <a:rPr lang="en-US" altLang="ko-KR" dirty="0" smtClean="0"/>
            </a:br>
            <a:r>
              <a:rPr lang="en-US" altLang="ko-KR" dirty="0" smtClean="0"/>
              <a:t>4</a:t>
            </a:r>
            <a:br>
              <a:rPr lang="en-US" altLang="ko-KR" dirty="0" smtClean="0"/>
            </a:br>
            <a:r>
              <a:rPr lang="en-US" altLang="ko-KR" dirty="0" smtClean="0"/>
              <a:t>{1</a:t>
            </a:r>
            <a:r>
              <a:rPr lang="en-US" altLang="ko-KR" dirty="0"/>
              <a:t>, 2, 3, 4, 5, 6</a:t>
            </a: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{</a:t>
            </a:r>
            <a:r>
              <a:rPr lang="en-US" altLang="ko-KR" dirty="0"/>
              <a:t>3, 4</a:t>
            </a: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{</a:t>
            </a:r>
            <a:r>
              <a:rPr lang="en-US" altLang="ko-KR" dirty="0"/>
              <a:t>1, 2</a:t>
            </a: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{</a:t>
            </a:r>
            <a:r>
              <a:rPr lang="en-US" altLang="ko-KR" dirty="0"/>
              <a:t>1, 2, 3, 4, 5, 6, 7, 8, 9, 10</a:t>
            </a: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{</a:t>
            </a:r>
            <a:r>
              <a:rPr lang="en-US" altLang="ko-KR" dirty="0"/>
              <a:t>9, 3, 6</a:t>
            </a: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False</a:t>
            </a:r>
            <a:br>
              <a:rPr lang="en-US" altLang="ko-KR" dirty="0" smtClean="0"/>
            </a:br>
            <a:r>
              <a:rPr lang="en-US" altLang="ko-KR" dirty="0" smtClean="0"/>
              <a:t>True</a:t>
            </a:r>
            <a:br>
              <a:rPr lang="en-US" altLang="ko-KR" dirty="0" smtClean="0"/>
            </a:br>
            <a:r>
              <a:rPr lang="en-US" altLang="ko-KR" dirty="0" smtClean="0"/>
              <a:t>&gt;&gt;&gt;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40513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집합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06941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err="1"/>
              <a:t>파이썬</a:t>
            </a:r>
            <a:r>
              <a:rPr lang="ko-KR" altLang="en-US" dirty="0"/>
              <a:t> 문장과 수학 개념 비교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850944"/>
              </p:ext>
            </p:extLst>
          </p:nvPr>
        </p:nvGraphicFramePr>
        <p:xfrm>
          <a:off x="885152" y="1816004"/>
          <a:ext cx="7719338" cy="47606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4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86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83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solidFill>
                            <a:schemeClr val="tx1"/>
                          </a:solidFill>
                        </a:rPr>
                        <a:t>파이썬</a:t>
                      </a:r>
                      <a:r>
                        <a:rPr lang="ko-KR" altLang="en-US" sz="1200" b="0" dirty="0" smtClean="0">
                          <a:solidFill>
                            <a:schemeClr val="tx1"/>
                          </a:solidFill>
                        </a:rPr>
                        <a:t> 문장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수학 개념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실행 결과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387"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200" dirty="0" smtClean="0">
                          <a:solidFill>
                            <a:schemeClr val="tx1"/>
                          </a:solidFill>
                        </a:rPr>
                        <a:t>A = {1, 2, 3, 4}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200" dirty="0" smtClean="0">
                          <a:solidFill>
                            <a:schemeClr val="tx1"/>
                          </a:solidFill>
                        </a:rPr>
                        <a:t>A = {1, 2, 3, 4}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1, 2, 3, 4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를 원소로 하는 집합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{1, 2, 3, 4}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387">
                <a:tc>
                  <a:txBody>
                    <a:bodyPr/>
                    <a:lstStyle/>
                    <a:p>
                      <a:pPr algn="ctr"/>
                      <a:r>
                        <a:rPr lang="pl-PL" altLang="ko-KR" sz="1200" dirty="0" smtClean="0">
                          <a:solidFill>
                            <a:schemeClr val="tx1"/>
                          </a:solidFill>
                        </a:rPr>
                        <a:t>B = {3, 4, 5, 6}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altLang="ko-KR" sz="1200" dirty="0" smtClean="0">
                          <a:solidFill>
                            <a:schemeClr val="tx1"/>
                          </a:solidFill>
                        </a:rPr>
                        <a:t>B = {3, 4, 5, 6}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3, 4, 5, 6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을 원소로 하는 집합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{3, 4, 5, 6}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3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 in 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 ∈ 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 집합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의 원소인가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3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 in 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 ∈ A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 집합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의 원소인가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8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len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(A)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n(A)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집합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의 원소 개수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8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 | B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 ∪ B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의 합집합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{1, 2, 3, 4, 5, 6}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8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 &amp; B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 ∩ B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의 교집합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{3, 4}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85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 – B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 – B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와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</a:rPr>
                        <a:t>차집합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{1, 2}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353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 = {x for x in range(1,11) 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 = {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x|x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이상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미만의 정수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이상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미만의 정수를 원소로 하는 집합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{1, 2, 3, 4, 5, 6, 7, 8, 9, 10}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※ 11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은 제외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7089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 = {x for x in range(1,11) if x % 3 == 0 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 = {</a:t>
                      </a:r>
                      <a:r>
                        <a:rPr lang="en-US" altLang="ko-KR" sz="1200" dirty="0" err="1" smtClean="0">
                          <a:solidFill>
                            <a:schemeClr val="tx1"/>
                          </a:solidFill>
                        </a:rPr>
                        <a:t>x|x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이상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미만의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의 배수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이상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11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미만의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의 배수를 원소로 하는 집합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{9, 3, 6}</a:t>
                      </a:r>
                    </a:p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※ 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원소의 순서는 상관없으므로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{3, 6, 9}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와 같음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83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 &lt; 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 ⊂ 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부분집합인가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838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 &gt; 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 ⊃ 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진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부분집합인가</a:t>
                      </a: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51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소인수분해를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2978473" cy="3225993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소인수분해 </a:t>
            </a:r>
            <a:r>
              <a:rPr lang="ko-KR" altLang="en-US" dirty="0" smtClean="0">
                <a:solidFill>
                  <a:srgbClr val="953D46"/>
                </a:solidFill>
              </a:rPr>
              <a:t>프로그램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x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7030A0"/>
                </a:solidFill>
              </a:rPr>
              <a:t>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030A0"/>
                </a:solidFill>
              </a:rPr>
              <a:t>input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8AA28"/>
                </a:solidFill>
              </a:rPr>
              <a:t>"?"</a:t>
            </a:r>
            <a:r>
              <a:rPr lang="en-US" altLang="ko-KR" dirty="0" smtClean="0"/>
              <a:t>))</a:t>
            </a:r>
            <a:br>
              <a:rPr lang="en-US" altLang="ko-KR" dirty="0" smtClean="0"/>
            </a:br>
            <a:r>
              <a:rPr lang="en-US" altLang="ko-KR" dirty="0" smtClean="0"/>
              <a:t>d </a:t>
            </a:r>
            <a:r>
              <a:rPr lang="en-US" altLang="ko-KR" dirty="0"/>
              <a:t>= </a:t>
            </a:r>
            <a:r>
              <a:rPr lang="en-US" altLang="ko-KR" dirty="0" smtClean="0"/>
              <a:t>2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while</a:t>
            </a:r>
            <a:r>
              <a:rPr lang="en-US" altLang="ko-KR" dirty="0" smtClean="0"/>
              <a:t> </a:t>
            </a:r>
            <a:r>
              <a:rPr lang="en-US" altLang="ko-KR" dirty="0"/>
              <a:t>d &lt;= </a:t>
            </a:r>
            <a:r>
              <a:rPr lang="en-US" altLang="ko-KR" dirty="0" smtClean="0"/>
              <a:t>x:</a:t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FFC000"/>
                </a:solidFill>
              </a:rPr>
              <a:t>if</a:t>
            </a:r>
            <a:r>
              <a:rPr lang="en-US" altLang="ko-KR" dirty="0" smtClean="0"/>
              <a:t> </a:t>
            </a:r>
            <a:r>
              <a:rPr lang="en-US" altLang="ko-KR" dirty="0"/>
              <a:t>x % d == 0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(d)</a:t>
            </a:r>
            <a:br>
              <a:rPr lang="en-US" altLang="ko-KR" dirty="0" smtClean="0"/>
            </a:br>
            <a:r>
              <a:rPr lang="en-US" altLang="ko-KR" dirty="0" smtClean="0"/>
              <a:t>           x </a:t>
            </a:r>
            <a:r>
              <a:rPr lang="en-US" altLang="ko-KR" dirty="0"/>
              <a:t>= x / </a:t>
            </a:r>
            <a:r>
              <a:rPr lang="en-US" altLang="ko-KR" dirty="0" smtClean="0"/>
              <a:t>d</a:t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FFC000"/>
                </a:solidFill>
              </a:rPr>
              <a:t>else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       d </a:t>
            </a:r>
            <a:r>
              <a:rPr lang="en-US" altLang="ko-KR" dirty="0"/>
              <a:t>= d + </a:t>
            </a:r>
            <a:r>
              <a:rPr lang="en-US" altLang="ko-KR" dirty="0" smtClean="0"/>
              <a:t>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471023" y="1355146"/>
            <a:ext cx="5479109" cy="3225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err="1" smtClean="0">
                <a:solidFill>
                  <a:srgbClr val="953D46"/>
                </a:solidFill>
              </a:rPr>
              <a:t>소인수분해할</a:t>
            </a:r>
            <a:r>
              <a:rPr lang="ko-KR" altLang="en-US" dirty="0" smtClean="0">
                <a:solidFill>
                  <a:srgbClr val="953D46"/>
                </a:solidFill>
              </a:rPr>
              <a:t> 숫자를 </a:t>
            </a:r>
            <a:r>
              <a:rPr lang="ko-KR" altLang="en-US" dirty="0" err="1" smtClean="0">
                <a:solidFill>
                  <a:srgbClr val="953D46"/>
                </a:solidFill>
              </a:rPr>
              <a:t>입력받아</a:t>
            </a:r>
            <a:r>
              <a:rPr lang="ko-KR" altLang="en-US" dirty="0" smtClean="0">
                <a:solidFill>
                  <a:srgbClr val="953D46"/>
                </a:solidFill>
              </a:rPr>
              <a:t> 정수로 바꿈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가장 작은 소수인 </a:t>
            </a:r>
            <a:r>
              <a:rPr lang="en-US" altLang="ko-KR" dirty="0" smtClean="0">
                <a:solidFill>
                  <a:srgbClr val="953D46"/>
                </a:solidFill>
              </a:rPr>
              <a:t>2</a:t>
            </a:r>
            <a:r>
              <a:rPr lang="ko-KR" altLang="en-US" dirty="0" smtClean="0">
                <a:solidFill>
                  <a:srgbClr val="953D46"/>
                </a:solidFill>
              </a:rPr>
              <a:t>부터 나눔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x</a:t>
            </a:r>
            <a:r>
              <a:rPr lang="ko-KR" altLang="en-US" dirty="0" smtClean="0">
                <a:solidFill>
                  <a:srgbClr val="953D46"/>
                </a:solidFill>
              </a:rPr>
              <a:t>가 </a:t>
            </a:r>
            <a:r>
              <a:rPr lang="en-US" altLang="ko-KR" dirty="0" smtClean="0">
                <a:solidFill>
                  <a:srgbClr val="953D46"/>
                </a:solidFill>
              </a:rPr>
              <a:t>d</a:t>
            </a:r>
            <a:r>
              <a:rPr lang="ko-KR" altLang="en-US" dirty="0" smtClean="0">
                <a:solidFill>
                  <a:srgbClr val="953D46"/>
                </a:solidFill>
              </a:rPr>
              <a:t>로 나누어지면</a:t>
            </a:r>
            <a:r>
              <a:rPr lang="en-US" altLang="ko-KR" dirty="0" smtClean="0">
                <a:solidFill>
                  <a:srgbClr val="953D46"/>
                </a:solidFill>
              </a:rPr>
              <a:t>(</a:t>
            </a:r>
            <a:r>
              <a:rPr lang="ko-KR" altLang="en-US" dirty="0" smtClean="0">
                <a:solidFill>
                  <a:srgbClr val="953D46"/>
                </a:solidFill>
              </a:rPr>
              <a:t>나머지가 </a:t>
            </a:r>
            <a:r>
              <a:rPr lang="en-US" altLang="ko-KR" dirty="0" smtClean="0">
                <a:solidFill>
                  <a:srgbClr val="953D46"/>
                </a:solidFill>
              </a:rPr>
              <a:t>0</a:t>
            </a:r>
            <a:r>
              <a:rPr lang="ko-KR" altLang="en-US" dirty="0" smtClean="0">
                <a:solidFill>
                  <a:srgbClr val="953D46"/>
                </a:solidFill>
              </a:rPr>
              <a:t>이면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d</a:t>
            </a:r>
            <a:r>
              <a:rPr lang="ko-KR" altLang="en-US" dirty="0" smtClean="0">
                <a:solidFill>
                  <a:srgbClr val="953D46"/>
                </a:solidFill>
              </a:rPr>
              <a:t>는 </a:t>
            </a:r>
            <a:r>
              <a:rPr lang="en-US" altLang="ko-KR" dirty="0" smtClean="0">
                <a:solidFill>
                  <a:srgbClr val="953D46"/>
                </a:solidFill>
              </a:rPr>
              <a:t>x</a:t>
            </a:r>
            <a:r>
              <a:rPr lang="ko-KR" altLang="en-US" dirty="0" smtClean="0">
                <a:solidFill>
                  <a:srgbClr val="953D46"/>
                </a:solidFill>
              </a:rPr>
              <a:t>의 약수이므로 출력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x</a:t>
            </a:r>
            <a:r>
              <a:rPr lang="ko-KR" altLang="en-US" dirty="0" smtClean="0">
                <a:solidFill>
                  <a:srgbClr val="953D46"/>
                </a:solidFill>
              </a:rPr>
              <a:t>를 </a:t>
            </a:r>
            <a:r>
              <a:rPr lang="en-US" altLang="ko-KR" dirty="0" smtClean="0">
                <a:solidFill>
                  <a:srgbClr val="953D46"/>
                </a:solidFill>
              </a:rPr>
              <a:t>d</a:t>
            </a:r>
            <a:r>
              <a:rPr lang="ko-KR" altLang="en-US" dirty="0" smtClean="0">
                <a:solidFill>
                  <a:srgbClr val="953D46"/>
                </a:solidFill>
              </a:rPr>
              <a:t>로 나눠서 다시 </a:t>
            </a:r>
            <a:r>
              <a:rPr lang="en-US" altLang="ko-KR" dirty="0" smtClean="0">
                <a:solidFill>
                  <a:srgbClr val="953D46"/>
                </a:solidFill>
              </a:rPr>
              <a:t>x</a:t>
            </a:r>
            <a:r>
              <a:rPr lang="ko-KR" altLang="en-US" dirty="0" smtClean="0">
                <a:solidFill>
                  <a:srgbClr val="953D46"/>
                </a:solidFill>
              </a:rPr>
              <a:t>에 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나누어지지 않으면 </a:t>
            </a:r>
            <a:r>
              <a:rPr lang="en-US" altLang="ko-KR" dirty="0" smtClean="0">
                <a:solidFill>
                  <a:srgbClr val="953D46"/>
                </a:solidFill>
              </a:rPr>
              <a:t>1</a:t>
            </a:r>
            <a:r>
              <a:rPr lang="ko-KR" altLang="en-US" dirty="0" smtClean="0">
                <a:solidFill>
                  <a:srgbClr val="953D46"/>
                </a:solidFill>
              </a:rPr>
              <a:t>을 더해서 반복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11560" y="4465926"/>
            <a:ext cx="2978473" cy="22768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tx1"/>
                </a:solidFill>
              </a:rPr>
              <a:t>실행결과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   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/>
              <a:t>? </a:t>
            </a:r>
            <a:r>
              <a:rPr lang="en-US" altLang="ko-KR" dirty="0" smtClean="0"/>
              <a:t>12</a:t>
            </a:r>
            <a:br>
              <a:rPr lang="en-US" altLang="ko-KR" dirty="0" smtClean="0"/>
            </a:br>
            <a:r>
              <a:rPr lang="en-US" altLang="ko-KR" dirty="0" smtClean="0"/>
              <a:t>2</a:t>
            </a:r>
            <a:br>
              <a:rPr lang="en-US" altLang="ko-KR" dirty="0" smtClean="0"/>
            </a:br>
            <a:r>
              <a:rPr lang="en-US" altLang="ko-KR" dirty="0" smtClean="0"/>
              <a:t>2</a:t>
            </a:r>
            <a:br>
              <a:rPr lang="en-US" altLang="ko-KR" dirty="0" smtClean="0"/>
            </a:br>
            <a:r>
              <a:rPr lang="en-US" altLang="ko-KR" dirty="0" smtClean="0"/>
              <a:t>3</a:t>
            </a:r>
            <a:br>
              <a:rPr lang="en-US" altLang="ko-KR" dirty="0" smtClean="0"/>
            </a:br>
            <a:r>
              <a:rPr lang="en-US" altLang="ko-KR" dirty="0" smtClean="0"/>
              <a:t>&gt;&gt;&gt;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60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평균 분산 표준편차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 </a:t>
                </a:r>
                <a:r>
                  <a:rPr lang="ko-KR" altLang="en-US" dirty="0"/>
                  <a:t>평균</a:t>
                </a:r>
                <a:r>
                  <a:rPr lang="en-US" altLang="ko-KR" dirty="0"/>
                  <a:t>·</a:t>
                </a:r>
                <a:r>
                  <a:rPr lang="ko-KR" altLang="en-US" dirty="0"/>
                  <a:t>분산</a:t>
                </a:r>
                <a:r>
                  <a:rPr lang="en-US" altLang="ko-KR" dirty="0"/>
                  <a:t>·</a:t>
                </a:r>
                <a:r>
                  <a:rPr lang="ko-KR" altLang="en-US" dirty="0"/>
                  <a:t>표준편차를 </a:t>
                </a:r>
                <a:r>
                  <a:rPr lang="ko-KR" altLang="en-US" dirty="0" smtClean="0"/>
                  <a:t>계산하는 방법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sz="1000" dirty="0" smtClean="0"/>
                  <a:t>     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b="1" dirty="0">
                    <a:solidFill>
                      <a:srgbClr val="0070C0"/>
                    </a:solidFill>
                  </a:rPr>
                  <a:t>1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| </a:t>
                </a:r>
                <a:r>
                  <a:rPr lang="ko-KR" altLang="en-US" dirty="0"/>
                  <a:t>평균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여러 개의 </a:t>
                </a:r>
                <a:r>
                  <a:rPr lang="ko-KR" altLang="en-US" dirty="0" err="1"/>
                  <a:t>자료값을</a:t>
                </a:r>
                <a:r>
                  <a:rPr lang="ko-KR" altLang="en-US" dirty="0"/>
                  <a:t> 모두 더한 다음 자료의 개수로 나눈 </a:t>
                </a:r>
                <a:r>
                  <a:rPr lang="ko-KR" altLang="en-US" dirty="0" smtClean="0"/>
                  <a:t>값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b="1" dirty="0" smtClean="0">
                    <a:solidFill>
                      <a:srgbClr val="0070C0"/>
                    </a:solidFill>
                  </a:rPr>
                  <a:t>2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| </a:t>
                </a:r>
                <a:r>
                  <a:rPr lang="ko-KR" altLang="en-US" dirty="0"/>
                  <a:t>분산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편차 제곱의 평균값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즉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각 </a:t>
                </a:r>
                <a:r>
                  <a:rPr lang="ko-KR" altLang="en-US" dirty="0" err="1"/>
                  <a:t>자료값에서</a:t>
                </a:r>
                <a:r>
                  <a:rPr lang="ko-KR" altLang="en-US" dirty="0"/>
                  <a:t> 평균값을 뺀 값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편차</a:t>
                </a:r>
                <a:r>
                  <a:rPr lang="en-US" altLang="ko-KR" dirty="0" smtClean="0"/>
                  <a:t>)</a:t>
                </a:r>
                <a:br>
                  <a:rPr lang="en-US" altLang="ko-KR" dirty="0" smtClean="0"/>
                </a:br>
                <a:r>
                  <a:rPr lang="en-US" altLang="ko-KR" dirty="0" smtClean="0"/>
                  <a:t>             </a:t>
                </a:r>
                <a:r>
                  <a:rPr lang="ko-KR" altLang="en-US" dirty="0" smtClean="0"/>
                  <a:t>의 제곱을 </a:t>
                </a:r>
                <a:r>
                  <a:rPr lang="ko-KR" altLang="en-US" dirty="0"/>
                  <a:t>모두 더해서 자료의 개수로 나눈 </a:t>
                </a:r>
                <a:r>
                  <a:rPr lang="ko-KR" altLang="en-US" dirty="0" smtClean="0"/>
                  <a:t>값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r>
                  <a:rPr lang="en-US" altLang="ko-KR" b="1" dirty="0" smtClean="0">
                    <a:solidFill>
                      <a:srgbClr val="0070C0"/>
                    </a:solidFill>
                  </a:rPr>
                  <a:t>3 </a:t>
                </a:r>
                <a:r>
                  <a:rPr lang="en-US" altLang="ko-KR" dirty="0">
                    <a:solidFill>
                      <a:srgbClr val="0070C0"/>
                    </a:solidFill>
                  </a:rPr>
                  <a:t>| </a:t>
                </a:r>
                <a:r>
                  <a:rPr lang="ko-KR" altLang="en-US" dirty="0"/>
                  <a:t>표준편차 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분산의 제곱근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√×</m:t>
                    </m:r>
                  </m:oMath>
                </a14:m>
                <a:r>
                  <a:rPr lang="en-US" altLang="ko-KR" dirty="0"/>
                  <a:t>) </a:t>
                </a:r>
                <a:r>
                  <a:rPr lang="ko-KR" altLang="en-US" dirty="0" smtClean="0"/>
                  <a:t>값</a:t>
                </a:r>
                <a:r>
                  <a:rPr lang="en-US" altLang="ko-KR" dirty="0" smtClean="0"/>
                  <a:t/>
                </a:r>
                <a:br>
                  <a:rPr lang="en-US" altLang="ko-KR" dirty="0" smtClean="0"/>
                </a:b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53493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평균 분산 표준편차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303433" cy="535745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평균 </a:t>
            </a:r>
            <a:r>
              <a:rPr lang="en-US" altLang="ko-KR" dirty="0"/>
              <a:t>· </a:t>
            </a:r>
            <a:r>
              <a:rPr lang="ko-KR" altLang="en-US" dirty="0"/>
              <a:t>분산 </a:t>
            </a:r>
            <a:r>
              <a:rPr lang="en-US" altLang="ko-KR" dirty="0"/>
              <a:t>· </a:t>
            </a:r>
            <a:r>
              <a:rPr lang="ko-KR" altLang="en-US" dirty="0"/>
              <a:t>표준편차 </a:t>
            </a:r>
            <a:r>
              <a:rPr lang="ko-KR" altLang="en-US" dirty="0" smtClean="0"/>
              <a:t>구하기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평균</a:t>
            </a:r>
            <a:r>
              <a:rPr lang="en-US" altLang="ko-KR" dirty="0">
                <a:solidFill>
                  <a:srgbClr val="953D46"/>
                </a:solidFill>
              </a:rPr>
              <a:t>, </a:t>
            </a:r>
            <a:r>
              <a:rPr lang="ko-KR" altLang="en-US" dirty="0">
                <a:solidFill>
                  <a:srgbClr val="953D46"/>
                </a:solidFill>
              </a:rPr>
              <a:t>분산</a:t>
            </a:r>
            <a:r>
              <a:rPr lang="en-US" altLang="ko-KR" dirty="0">
                <a:solidFill>
                  <a:srgbClr val="953D46"/>
                </a:solidFill>
              </a:rPr>
              <a:t>, </a:t>
            </a:r>
            <a:r>
              <a:rPr lang="ko-KR" altLang="en-US" dirty="0">
                <a:solidFill>
                  <a:srgbClr val="953D46"/>
                </a:solidFill>
              </a:rPr>
              <a:t>표준편차를 구하는 </a:t>
            </a:r>
            <a:r>
              <a:rPr lang="ko-KR" altLang="en-US" dirty="0" smtClean="0">
                <a:solidFill>
                  <a:srgbClr val="953D46"/>
                </a:solidFill>
              </a:rPr>
              <a:t>프로그램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math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err="1">
                <a:solidFill>
                  <a:srgbClr val="953D46"/>
                </a:solidFill>
              </a:rPr>
              <a:t>자료값</a:t>
            </a:r>
            <a:r>
              <a:rPr lang="ko-KR" altLang="en-US" dirty="0">
                <a:solidFill>
                  <a:srgbClr val="953D46"/>
                </a:solidFill>
              </a:rPr>
              <a:t> </a:t>
            </a:r>
            <a:r>
              <a:rPr lang="ko-KR" altLang="en-US" dirty="0" smtClean="0">
                <a:solidFill>
                  <a:srgbClr val="953D46"/>
                </a:solidFill>
              </a:rPr>
              <a:t>리스트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d </a:t>
            </a:r>
            <a:r>
              <a:rPr lang="en-US" altLang="ko-KR" dirty="0"/>
              <a:t>= [1, 2, 3, 4, </a:t>
            </a:r>
            <a:r>
              <a:rPr lang="en-US" altLang="ko-KR" dirty="0" smtClean="0"/>
              <a:t>5]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(d)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평균 </a:t>
            </a:r>
            <a:r>
              <a:rPr lang="ko-KR" altLang="en-US" dirty="0" smtClean="0">
                <a:solidFill>
                  <a:srgbClr val="953D46"/>
                </a:solidFill>
              </a:rPr>
              <a:t>구하기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mean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7030A0"/>
                </a:solidFill>
              </a:rPr>
              <a:t>sum</a:t>
            </a:r>
            <a:r>
              <a:rPr lang="en-US" altLang="ko-KR" dirty="0"/>
              <a:t>(d) / </a:t>
            </a:r>
            <a:r>
              <a:rPr lang="en-US" altLang="ko-KR" dirty="0" err="1" smtClean="0">
                <a:solidFill>
                  <a:srgbClr val="7030A0"/>
                </a:solidFill>
              </a:rPr>
              <a:t>len</a:t>
            </a:r>
            <a:r>
              <a:rPr lang="en-US" altLang="ko-KR" dirty="0" smtClean="0"/>
              <a:t>(d)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(mean)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분산 </a:t>
            </a:r>
            <a:r>
              <a:rPr lang="ko-KR" altLang="en-US" dirty="0" smtClean="0">
                <a:solidFill>
                  <a:srgbClr val="953D46"/>
                </a:solidFill>
              </a:rPr>
              <a:t>구하기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vsum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0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 smtClean="0"/>
              <a:t>d:</a:t>
            </a:r>
            <a:br>
              <a:rPr lang="en-US" altLang="ko-KR" dirty="0" smtClean="0"/>
            </a:br>
            <a:r>
              <a:rPr lang="en-US" altLang="ko-KR" dirty="0" err="1" smtClean="0"/>
              <a:t>vsum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vsum</a:t>
            </a:r>
            <a:r>
              <a:rPr lang="en-US" altLang="ko-KR" dirty="0"/>
              <a:t> + (x - mean)**</a:t>
            </a:r>
            <a:r>
              <a:rPr lang="en-US" altLang="ko-KR" dirty="0" smtClean="0"/>
              <a:t>2</a:t>
            </a:r>
            <a:br>
              <a:rPr lang="en-US" altLang="ko-KR" dirty="0" smtClean="0"/>
            </a:b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vsum</a:t>
            </a:r>
            <a:r>
              <a:rPr lang="en-US" altLang="ko-KR" dirty="0"/>
              <a:t> / </a:t>
            </a:r>
            <a:r>
              <a:rPr lang="en-US" altLang="ko-KR" dirty="0" err="1" smtClean="0">
                <a:solidFill>
                  <a:srgbClr val="7030A0"/>
                </a:solidFill>
              </a:rPr>
              <a:t>len</a:t>
            </a:r>
            <a:r>
              <a:rPr lang="en-US" altLang="ko-KR" dirty="0" smtClean="0"/>
              <a:t>(d)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표준편차 </a:t>
            </a:r>
            <a:r>
              <a:rPr lang="ko-KR" altLang="en-US" dirty="0" smtClean="0">
                <a:solidFill>
                  <a:srgbClr val="953D46"/>
                </a:solidFill>
              </a:rPr>
              <a:t>구하기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std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err="1" smtClean="0"/>
              <a:t>math.sqrt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std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411152" y="4350712"/>
            <a:ext cx="3201422" cy="1913481"/>
          </a:xfrm>
          <a:prstGeom prst="rect">
            <a:avLst/>
          </a:prstGeom>
          <a:ln>
            <a:solidFill>
              <a:srgbClr val="8D9DD8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smtClean="0"/>
              <a:t>실행결과 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/>
              <a:t>[1, 2, 3, 4, </a:t>
            </a:r>
            <a:r>
              <a:rPr lang="en-US" altLang="ko-KR" sz="1500" dirty="0" smtClean="0"/>
              <a:t>5]</a:t>
            </a:r>
            <a:br>
              <a:rPr lang="en-US" altLang="ko-KR" sz="1500" dirty="0" smtClean="0"/>
            </a:br>
            <a:r>
              <a:rPr lang="en-US" altLang="ko-KR" sz="1500" dirty="0" smtClean="0"/>
              <a:t>3.0</a:t>
            </a:r>
            <a:br>
              <a:rPr lang="en-US" altLang="ko-KR" sz="1500" dirty="0" smtClean="0"/>
            </a:br>
            <a:r>
              <a:rPr lang="en-US" altLang="ko-KR" sz="1500" dirty="0" smtClean="0"/>
              <a:t>2.0</a:t>
            </a:r>
            <a:br>
              <a:rPr lang="en-US" altLang="ko-KR" sz="1500" dirty="0" smtClean="0"/>
            </a:br>
            <a:r>
              <a:rPr lang="en-US" altLang="ko-KR" sz="1500" dirty="0" smtClean="0"/>
              <a:t>1.4142135623730951</a:t>
            </a:r>
            <a:br>
              <a:rPr lang="en-US" altLang="ko-KR" sz="1500" dirty="0" smtClean="0"/>
            </a:br>
            <a:r>
              <a:rPr lang="en-US" altLang="ko-KR" sz="1500" dirty="0" smtClean="0"/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20309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20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828452" y="1906719"/>
            <a:ext cx="7603217" cy="1522281"/>
          </a:xfrm>
        </p:spPr>
        <p:txBody>
          <a:bodyPr/>
          <a:lstStyle/>
          <a:p>
            <a:r>
              <a:rPr lang="ko-KR" altLang="en-US" dirty="0" err="1"/>
              <a:t>파이썬으로</a:t>
            </a:r>
            <a:r>
              <a:rPr lang="ko-KR" altLang="en-US" dirty="0"/>
              <a:t> 수학 문제 풀기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430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199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/>
              <a:t>파이썬으로</a:t>
            </a:r>
            <a:r>
              <a:rPr lang="ko-KR" altLang="en-US" sz="2800" b="1" dirty="0"/>
              <a:t> 수학 문제 풀기 </a:t>
            </a:r>
            <a:r>
              <a:rPr lang="en-US" altLang="ko-KR" sz="2800" b="1" dirty="0"/>
              <a:t>2</a:t>
            </a:r>
            <a:endParaRPr lang="ko-KR" altLang="en-US" sz="28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0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 smtClean="0"/>
              <a:t>이차방정식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en-US" altLang="ko-KR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함수의 </a:t>
            </a:r>
            <a:r>
              <a:rPr lang="ko-KR" altLang="en-US" sz="2000" b="1" dirty="0"/>
              <a:t>그래프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15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 smtClean="0"/>
              <a:t>파이썬</a:t>
            </a:r>
            <a:r>
              <a:rPr lang="ko-KR" altLang="en-US" sz="2800" b="1" dirty="0" smtClean="0"/>
              <a:t> 설치하고 실행하기</a:t>
            </a:r>
            <a:endParaRPr lang="ko-KR" altLang="en-US" sz="28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 err="1" smtClean="0"/>
              <a:t>파이썬</a:t>
            </a:r>
            <a:r>
              <a:rPr lang="ko-KR" altLang="en-US" sz="2000" b="1" dirty="0" smtClean="0"/>
              <a:t> 설치하기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en-US" altLang="ko-KR" sz="2000" b="1" dirty="0" smtClean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대화형 셀이 뭔가요</a:t>
            </a:r>
            <a:r>
              <a:rPr lang="en-US" altLang="ko-KR" sz="2000" b="1" dirty="0" smtClean="0"/>
              <a:t>?</a:t>
            </a:r>
          </a:p>
          <a:p>
            <a:pPr>
              <a:lnSpc>
                <a:spcPct val="110000"/>
              </a:lnSpc>
            </a:pPr>
            <a:endParaRPr lang="en-US" altLang="ko-KR" sz="2000" b="1" dirty="0" smtClean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거북이 그래픽 모듈 사용하기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09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02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간단한 프로그램 만들기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75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이차방정식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이차방정식 근의 공식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864" y="1873611"/>
            <a:ext cx="4403836" cy="419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9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이차방정식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내용 개체 틀 3"/>
          <p:cNvSpPr txBox="1">
            <a:spLocks/>
          </p:cNvSpPr>
          <p:nvPr/>
        </p:nvSpPr>
        <p:spPr>
          <a:xfrm>
            <a:off x="623016" y="1537375"/>
            <a:ext cx="8154295" cy="4960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/>
              <a:t>math </a:t>
            </a:r>
            <a:r>
              <a:rPr lang="ko-KR" altLang="en-US" dirty="0" smtClean="0"/>
              <a:t>모듈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 smtClean="0"/>
              <a:t>math </a:t>
            </a:r>
            <a:r>
              <a:rPr lang="ko-KR" altLang="en-US" sz="1600" dirty="0"/>
              <a:t>모듈은 이름에서 알 수 있듯이 수학 계산에 필요한 여러 가지 함수를 </a:t>
            </a:r>
            <a:r>
              <a:rPr lang="ko-KR" altLang="en-US" sz="1600" dirty="0" err="1" smtClean="0"/>
              <a:t>제공하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는 모듈입니다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앞에서 살펴본 이차방정식을 푸는 프로그램은 </a:t>
            </a:r>
            <a:r>
              <a:rPr lang="en-US" altLang="ko-KR" sz="1600" dirty="0"/>
              <a:t>import math</a:t>
            </a:r>
            <a:r>
              <a:rPr lang="ko-KR" altLang="en-US" sz="1600" dirty="0"/>
              <a:t>로 </a:t>
            </a:r>
            <a:r>
              <a:rPr lang="en-US" altLang="ko-KR" sz="1600" dirty="0" smtClean="0"/>
              <a:t>math </a:t>
            </a:r>
            <a:br>
              <a:rPr lang="en-US" altLang="ko-KR" sz="1600" dirty="0" smtClean="0"/>
            </a:br>
            <a:r>
              <a:rPr lang="ko-KR" altLang="en-US" sz="1600" dirty="0" smtClean="0"/>
              <a:t>모듈을 </a:t>
            </a:r>
            <a:r>
              <a:rPr lang="ko-KR" altLang="en-US" sz="1600" dirty="0"/>
              <a:t>사용합니다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근의 </a:t>
            </a:r>
            <a:r>
              <a:rPr lang="ko-KR" altLang="en-US" sz="1600" dirty="0"/>
              <a:t>공식을 풀려면 제곱근</a:t>
            </a:r>
            <a:r>
              <a:rPr lang="en-US" altLang="ko-KR" sz="1600" dirty="0"/>
              <a:t>( )</a:t>
            </a:r>
            <a:r>
              <a:rPr lang="ko-KR" altLang="en-US" sz="1600" dirty="0"/>
              <a:t>을 구하는 함수인 </a:t>
            </a:r>
            <a:r>
              <a:rPr lang="en-US" altLang="ko-KR" sz="1600" dirty="0" err="1"/>
              <a:t>math.sqrt</a:t>
            </a:r>
            <a:r>
              <a:rPr lang="en-US" altLang="ko-KR" sz="1600" dirty="0"/>
              <a:t>(x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가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필요하기 </a:t>
            </a:r>
            <a:r>
              <a:rPr lang="ko-KR" altLang="en-US" sz="1600" dirty="0"/>
              <a:t>때문입니다</a:t>
            </a:r>
            <a:r>
              <a:rPr lang="en-US" altLang="ko-KR" sz="1600" dirty="0" smtClean="0"/>
              <a:t>. math </a:t>
            </a:r>
            <a:r>
              <a:rPr lang="ko-KR" altLang="en-US" sz="1600" dirty="0"/>
              <a:t>모듈에는 원주율을 의미하는 </a:t>
            </a:r>
            <a:r>
              <a:rPr lang="en-US" altLang="ko-KR" sz="1600" dirty="0" err="1"/>
              <a:t>math.pi</a:t>
            </a:r>
            <a:r>
              <a:rPr lang="en-US" altLang="ko-KR" sz="1600" dirty="0"/>
              <a:t>(=3.1415926…)</a:t>
            </a:r>
            <a:r>
              <a:rPr lang="ko-KR" altLang="en-US" sz="1600" dirty="0"/>
              <a:t>와 같은 </a:t>
            </a:r>
            <a:r>
              <a:rPr lang="ko-KR" altLang="en-US" sz="1600" dirty="0" err="1"/>
              <a:t>숫자값도</a:t>
            </a:r>
            <a:r>
              <a:rPr lang="ko-KR" altLang="en-US" sz="1600" dirty="0"/>
              <a:t> 정의되어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뿐만 </a:t>
            </a:r>
            <a:r>
              <a:rPr lang="ko-KR" altLang="en-US" sz="1600" dirty="0"/>
              <a:t>아니라 </a:t>
            </a:r>
            <a:r>
              <a:rPr lang="en-US" altLang="ko-KR" sz="1600" dirty="0"/>
              <a:t>sin(x), cos(x), tan(x)</a:t>
            </a:r>
            <a:r>
              <a:rPr lang="ko-KR" altLang="en-US" sz="1600" dirty="0"/>
              <a:t>와 같은 </a:t>
            </a:r>
            <a:r>
              <a:rPr lang="ko-KR" altLang="en-US" sz="1600" dirty="0" err="1" smtClean="0"/>
              <a:t>삼각함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수</a:t>
            </a:r>
            <a:r>
              <a:rPr lang="en-US" altLang="ko-KR" sz="1600" dirty="0"/>
              <a:t>, Day 12</a:t>
            </a:r>
            <a:r>
              <a:rPr lang="ko-KR" altLang="en-US" sz="1600" dirty="0"/>
              <a:t>에서 만든 </a:t>
            </a:r>
            <a:r>
              <a:rPr lang="en-US" altLang="ko-KR" sz="1600" dirty="0"/>
              <a:t>factorial(x) </a:t>
            </a:r>
            <a:r>
              <a:rPr lang="ko-KR" altLang="en-US" sz="1600" dirty="0"/>
              <a:t>함수 등 </a:t>
            </a:r>
            <a:r>
              <a:rPr lang="ko-KR" altLang="en-US" sz="1600" dirty="0" smtClean="0"/>
              <a:t>수학 계산에 </a:t>
            </a:r>
            <a:r>
              <a:rPr lang="ko-KR" altLang="en-US" sz="1600" dirty="0"/>
              <a:t>필요한 여러 가지 기능이 </a:t>
            </a:r>
            <a:r>
              <a:rPr lang="ko-KR" altLang="en-US" sz="1600" dirty="0" err="1" smtClean="0"/>
              <a:t>있습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err="1" smtClean="0"/>
              <a:t>니다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수학 </a:t>
            </a:r>
            <a:r>
              <a:rPr lang="ko-KR" altLang="en-US" sz="1600" dirty="0"/>
              <a:t>문제에 관심이 많은 사람은 </a:t>
            </a:r>
            <a:r>
              <a:rPr lang="en-US" altLang="ko-KR" sz="1600" dirty="0"/>
              <a:t>math </a:t>
            </a:r>
            <a:r>
              <a:rPr lang="ko-KR" altLang="en-US" sz="1600" dirty="0"/>
              <a:t>모듈의 내용을 한 번 찾아보는 것도 재미있을 것입니다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• </a:t>
            </a:r>
            <a:r>
              <a:rPr lang="ko-KR" altLang="en-US" sz="1600" dirty="0"/>
              <a:t>참고 사이트 </a:t>
            </a:r>
            <a:r>
              <a:rPr lang="en-US" altLang="ko-KR" sz="1600" dirty="0"/>
              <a:t>: https://docs.python.org/3/library/math.html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845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이차방정식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math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sys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fr-FR" altLang="ko-KR" dirty="0" smtClean="0"/>
              <a:t>print(</a:t>
            </a:r>
            <a:r>
              <a:rPr lang="fr-FR" altLang="ko-KR" dirty="0" smtClean="0">
                <a:solidFill>
                  <a:srgbClr val="78AA28"/>
                </a:solidFill>
              </a:rPr>
              <a:t>"ax2 + bx + c = 0"</a:t>
            </a:r>
            <a:r>
              <a:rPr lang="fr-FR" altLang="ko-KR" dirty="0" smtClean="0"/>
              <a:t>)</a:t>
            </a:r>
            <a:br>
              <a:rPr lang="fr-FR" altLang="ko-KR" dirty="0" smtClean="0"/>
            </a:br>
            <a:r>
              <a:rPr lang="fr-FR" altLang="ko-KR" dirty="0" smtClean="0"/>
              <a:t/>
            </a:r>
            <a:br>
              <a:rPr lang="fr-FR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계수 </a:t>
            </a:r>
            <a:r>
              <a:rPr lang="en-US" altLang="ko-KR" dirty="0">
                <a:solidFill>
                  <a:srgbClr val="953D46"/>
                </a:solidFill>
              </a:rPr>
              <a:t>a, b, c</a:t>
            </a:r>
            <a:r>
              <a:rPr lang="ko-KR" altLang="en-US" dirty="0">
                <a:solidFill>
                  <a:srgbClr val="953D46"/>
                </a:solidFill>
              </a:rPr>
              <a:t>를 </a:t>
            </a:r>
            <a:r>
              <a:rPr lang="ko-KR" altLang="en-US" dirty="0" err="1">
                <a:solidFill>
                  <a:srgbClr val="953D46"/>
                </a:solidFill>
              </a:rPr>
              <a:t>입력받고</a:t>
            </a:r>
            <a:r>
              <a:rPr lang="en-US" altLang="ko-KR" dirty="0">
                <a:solidFill>
                  <a:srgbClr val="953D46"/>
                </a:solidFill>
              </a:rPr>
              <a:t>, </a:t>
            </a:r>
            <a:r>
              <a:rPr lang="ko-KR" altLang="en-US" dirty="0" err="1">
                <a:solidFill>
                  <a:srgbClr val="953D46"/>
                </a:solidFill>
              </a:rPr>
              <a:t>입력받은</a:t>
            </a:r>
            <a:r>
              <a:rPr lang="ko-KR" altLang="en-US" dirty="0">
                <a:solidFill>
                  <a:srgbClr val="953D46"/>
                </a:solidFill>
              </a:rPr>
              <a:t> 문자열을 소수로 </a:t>
            </a:r>
            <a:r>
              <a:rPr lang="ko-KR" altLang="en-US" dirty="0" smtClean="0">
                <a:solidFill>
                  <a:srgbClr val="953D46"/>
                </a:solidFill>
              </a:rPr>
              <a:t>바꿈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a </a:t>
            </a:r>
            <a:r>
              <a:rPr lang="en-US" altLang="ko-KR" dirty="0"/>
              <a:t>= </a:t>
            </a:r>
            <a:r>
              <a:rPr lang="en-US" altLang="ko-KR" dirty="0" smtClean="0">
                <a:solidFill>
                  <a:srgbClr val="7030A0"/>
                </a:solidFill>
              </a:rPr>
              <a:t>float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030A0"/>
                </a:solidFill>
              </a:rPr>
              <a:t>input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>
                <a:solidFill>
                  <a:srgbClr val="78AA28"/>
                </a:solidFill>
              </a:rPr>
              <a:t>a? 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))</a:t>
            </a:r>
            <a:br>
              <a:rPr lang="en-US" altLang="ko-KR" dirty="0" smtClean="0"/>
            </a:br>
            <a:r>
              <a:rPr lang="en-US" altLang="ko-KR" dirty="0" smtClean="0"/>
              <a:t>b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7030A0"/>
                </a:solidFill>
              </a:rPr>
              <a:t>float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030A0"/>
                </a:solidFill>
              </a:rPr>
              <a:t>input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"b? 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))</a:t>
            </a:r>
            <a:br>
              <a:rPr lang="en-US" altLang="ko-KR" dirty="0" smtClean="0"/>
            </a:br>
            <a:r>
              <a:rPr lang="en-US" altLang="ko-KR" dirty="0" smtClean="0"/>
              <a:t>c </a:t>
            </a:r>
            <a:r>
              <a:rPr lang="en-US" altLang="ko-KR" dirty="0"/>
              <a:t>= </a:t>
            </a:r>
            <a:r>
              <a:rPr lang="en-US" altLang="ko-KR" dirty="0">
                <a:solidFill>
                  <a:srgbClr val="7030A0"/>
                </a:solidFill>
              </a:rPr>
              <a:t>float 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7030A0"/>
                </a:solidFill>
              </a:rPr>
              <a:t>input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"c? 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if</a:t>
            </a:r>
            <a:r>
              <a:rPr lang="en-US" altLang="ko-KR" dirty="0" smtClean="0"/>
              <a:t> </a:t>
            </a:r>
            <a:r>
              <a:rPr lang="en-US" altLang="ko-KR" dirty="0"/>
              <a:t>a == </a:t>
            </a:r>
            <a:r>
              <a:rPr lang="en-US" altLang="ko-KR" dirty="0" smtClean="0"/>
              <a:t>0: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"a = 0 :</a:t>
            </a:r>
            <a:r>
              <a:rPr lang="ko-KR" altLang="en-US" dirty="0">
                <a:solidFill>
                  <a:srgbClr val="78AA28"/>
                </a:solidFill>
              </a:rPr>
              <a:t>이차방정식이 아닙니다</a:t>
            </a:r>
            <a:r>
              <a:rPr lang="en-US" altLang="ko-KR" dirty="0" smtClean="0">
                <a:solidFill>
                  <a:srgbClr val="78AA28"/>
                </a:solidFill>
              </a:rPr>
              <a:t>."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en-US" altLang="ko-KR" dirty="0" err="1" smtClean="0"/>
              <a:t>sys.exit</a:t>
            </a:r>
            <a:r>
              <a:rPr lang="en-US" altLang="ko-KR" dirty="0"/>
              <a:t>() </a:t>
            </a:r>
            <a:r>
              <a:rPr lang="en-US" altLang="ko-KR" dirty="0" smtClean="0"/>
              <a:t>          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이차방정식이 아니면 프로그램 실행을 </a:t>
            </a:r>
            <a:r>
              <a:rPr lang="ko-KR" altLang="en-US" dirty="0" smtClean="0">
                <a:solidFill>
                  <a:srgbClr val="953D46"/>
                </a:solidFill>
              </a:rPr>
              <a:t>멈춤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3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이차방정식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4361040" cy="3053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600" dirty="0" smtClean="0"/>
              <a:t>D </a:t>
            </a:r>
            <a:r>
              <a:rPr lang="en-US" altLang="ko-KR" sz="1600" dirty="0"/>
              <a:t>= b*b-4*a*c </a:t>
            </a:r>
            <a:r>
              <a:rPr lang="en-US" altLang="ko-KR" sz="1600" dirty="0" smtClean="0"/>
              <a:t>                       </a:t>
            </a:r>
            <a:r>
              <a:rPr lang="en-US" altLang="ko-KR" sz="1600" dirty="0" smtClean="0">
                <a:solidFill>
                  <a:srgbClr val="953D46"/>
                </a:solidFill>
              </a:rPr>
              <a:t># </a:t>
            </a:r>
            <a:r>
              <a:rPr lang="ko-KR" altLang="en-US" sz="1600" dirty="0" smtClean="0">
                <a:solidFill>
                  <a:srgbClr val="953D46"/>
                </a:solidFill>
              </a:rPr>
              <a:t>판별식</a:t>
            </a:r>
            <a:r>
              <a:rPr lang="en-US" altLang="ko-KR" sz="1600" dirty="0" smtClean="0">
                <a:solidFill>
                  <a:srgbClr val="953D46"/>
                </a:solidFill>
              </a:rPr>
              <a:t/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>
                <a:solidFill>
                  <a:srgbClr val="953D46"/>
                </a:solidFill>
              </a:rPr>
              <a:t/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/>
              <a:t>if </a:t>
            </a:r>
            <a:r>
              <a:rPr lang="en-US" altLang="ko-KR" sz="1600" dirty="0"/>
              <a:t>D &gt; </a:t>
            </a:r>
            <a:r>
              <a:rPr lang="en-US" altLang="ko-KR" sz="1600" dirty="0" smtClean="0"/>
              <a:t>0:</a:t>
            </a:r>
            <a:br>
              <a:rPr lang="en-US" altLang="ko-KR" sz="1600" dirty="0" smtClean="0"/>
            </a:br>
            <a:r>
              <a:rPr lang="en-US" altLang="ko-KR" sz="1600" dirty="0" smtClean="0"/>
              <a:t>     x1 </a:t>
            </a:r>
            <a:r>
              <a:rPr lang="en-US" altLang="ko-KR" sz="1600" dirty="0"/>
              <a:t>= (-</a:t>
            </a:r>
            <a:r>
              <a:rPr lang="en-US" altLang="ko-KR" sz="1600" dirty="0" err="1"/>
              <a:t>b+math.sqrt</a:t>
            </a:r>
            <a:r>
              <a:rPr lang="en-US" altLang="ko-KR" sz="1600" dirty="0"/>
              <a:t>(D))/(</a:t>
            </a:r>
            <a:r>
              <a:rPr lang="en-US" altLang="ko-KR" sz="1600" dirty="0" smtClean="0"/>
              <a:t>2*a)</a:t>
            </a:r>
            <a:br>
              <a:rPr lang="en-US" altLang="ko-KR" sz="1600" dirty="0" smtClean="0"/>
            </a:br>
            <a:r>
              <a:rPr lang="en-US" altLang="ko-KR" sz="1600" dirty="0" smtClean="0"/>
              <a:t>     x2 </a:t>
            </a:r>
            <a:r>
              <a:rPr lang="en-US" altLang="ko-KR" sz="1600" dirty="0"/>
              <a:t>= (-b-</a:t>
            </a:r>
            <a:r>
              <a:rPr lang="en-US" altLang="ko-KR" sz="1600" dirty="0" err="1"/>
              <a:t>math.sqrt</a:t>
            </a:r>
            <a:r>
              <a:rPr lang="en-US" altLang="ko-KR" sz="1600" dirty="0"/>
              <a:t>(D))/(</a:t>
            </a:r>
            <a:r>
              <a:rPr lang="en-US" altLang="ko-KR" sz="1600" dirty="0" smtClean="0"/>
              <a:t>2*a)</a:t>
            </a:r>
            <a:br>
              <a:rPr lang="en-US" altLang="ko-KR" sz="1600" dirty="0" smtClean="0"/>
            </a:br>
            <a:r>
              <a:rPr lang="en-US" altLang="ko-KR" sz="1600" dirty="0" smtClean="0"/>
              <a:t>     </a:t>
            </a:r>
            <a:r>
              <a:rPr lang="en-US" altLang="ko-KR" sz="1600" dirty="0" smtClean="0">
                <a:solidFill>
                  <a:srgbClr val="7030A0"/>
                </a:solidFill>
              </a:rPr>
              <a:t>print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8AA28"/>
                </a:solidFill>
              </a:rPr>
              <a:t>"2</a:t>
            </a:r>
            <a:r>
              <a:rPr lang="ko-KR" altLang="en-US" sz="1600" dirty="0">
                <a:solidFill>
                  <a:srgbClr val="78AA28"/>
                </a:solidFill>
              </a:rPr>
              <a:t>개의 해 </a:t>
            </a:r>
            <a:r>
              <a:rPr lang="en-US" altLang="ko-KR" sz="1600" dirty="0">
                <a:solidFill>
                  <a:srgbClr val="78AA28"/>
                </a:solidFill>
              </a:rPr>
              <a:t>:"</a:t>
            </a:r>
            <a:r>
              <a:rPr lang="en-US" altLang="ko-KR" sz="1600" dirty="0"/>
              <a:t>, x1, </a:t>
            </a:r>
            <a:r>
              <a:rPr lang="en-US" altLang="ko-KR" sz="1600" dirty="0" smtClean="0"/>
              <a:t>x2)</a:t>
            </a:r>
            <a:br>
              <a:rPr lang="en-US" altLang="ko-KR" sz="1600" dirty="0" smtClean="0"/>
            </a:br>
            <a:r>
              <a:rPr lang="en-US" altLang="ko-KR" sz="1600" dirty="0" smtClean="0">
                <a:solidFill>
                  <a:srgbClr val="FFC000"/>
                </a:solidFill>
              </a:rPr>
              <a:t>if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D == </a:t>
            </a:r>
            <a:r>
              <a:rPr lang="en-US" altLang="ko-KR" sz="1600" dirty="0" smtClean="0"/>
              <a:t>0:</a:t>
            </a:r>
            <a:br>
              <a:rPr lang="en-US" altLang="ko-KR" sz="1600" dirty="0" smtClean="0"/>
            </a:br>
            <a:r>
              <a:rPr lang="en-US" altLang="ko-KR" sz="1600" dirty="0" smtClean="0"/>
              <a:t>     x </a:t>
            </a:r>
            <a:r>
              <a:rPr lang="en-US" altLang="ko-KR" sz="1600" dirty="0"/>
              <a:t>= -b/(</a:t>
            </a:r>
            <a:r>
              <a:rPr lang="en-US" altLang="ko-KR" sz="1600" dirty="0" smtClean="0"/>
              <a:t>2*a)</a:t>
            </a:r>
            <a:br>
              <a:rPr lang="en-US" altLang="ko-KR" sz="1600" dirty="0" smtClean="0"/>
            </a:br>
            <a:r>
              <a:rPr lang="en-US" altLang="ko-KR" sz="1600" dirty="0" smtClean="0"/>
              <a:t>     </a:t>
            </a:r>
            <a:r>
              <a:rPr lang="en-US" altLang="ko-KR" sz="1600" dirty="0" smtClean="0">
                <a:solidFill>
                  <a:srgbClr val="7030A0"/>
                </a:solidFill>
              </a:rPr>
              <a:t>print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8AA28"/>
                </a:solidFill>
              </a:rPr>
              <a:t>"1</a:t>
            </a:r>
            <a:r>
              <a:rPr lang="ko-KR" altLang="en-US" sz="1600" dirty="0">
                <a:solidFill>
                  <a:srgbClr val="78AA28"/>
                </a:solidFill>
              </a:rPr>
              <a:t>개의 해 </a:t>
            </a:r>
            <a:r>
              <a:rPr lang="en-US" altLang="ko-KR" sz="1600" dirty="0">
                <a:solidFill>
                  <a:srgbClr val="78AA28"/>
                </a:solidFill>
              </a:rPr>
              <a:t>:"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x)</a:t>
            </a:r>
            <a:br>
              <a:rPr lang="en-US" altLang="ko-KR" sz="1600" dirty="0" smtClean="0"/>
            </a:br>
            <a:r>
              <a:rPr lang="en-US" altLang="ko-KR" sz="1600" dirty="0" smtClean="0">
                <a:solidFill>
                  <a:srgbClr val="FFC000"/>
                </a:solidFill>
              </a:rPr>
              <a:t>if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D &lt; </a:t>
            </a:r>
            <a:r>
              <a:rPr lang="en-US" altLang="ko-KR" sz="1600" dirty="0" smtClean="0"/>
              <a:t>0:</a:t>
            </a:r>
            <a:br>
              <a:rPr lang="en-US" altLang="ko-KR" sz="1600" dirty="0" smtClean="0"/>
            </a:br>
            <a:r>
              <a:rPr lang="en-US" altLang="ko-KR" sz="1600" dirty="0" smtClean="0"/>
              <a:t>     </a:t>
            </a:r>
            <a:r>
              <a:rPr lang="en-US" altLang="ko-KR" sz="1600" dirty="0" smtClean="0">
                <a:solidFill>
                  <a:srgbClr val="7030A0"/>
                </a:solidFill>
              </a:rPr>
              <a:t>print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8AA28"/>
                </a:solidFill>
              </a:rPr>
              <a:t>"</a:t>
            </a:r>
            <a:r>
              <a:rPr lang="ko-KR" altLang="en-US" sz="1600" dirty="0">
                <a:solidFill>
                  <a:srgbClr val="78AA28"/>
                </a:solidFill>
              </a:rPr>
              <a:t>해가 없습니다</a:t>
            </a:r>
            <a:r>
              <a:rPr lang="en-US" altLang="ko-KR" sz="1600" dirty="0">
                <a:solidFill>
                  <a:srgbClr val="78AA28"/>
                </a:solidFill>
              </a:rPr>
              <a:t>."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79391" y="4696354"/>
            <a:ext cx="3168386" cy="1785816"/>
          </a:xfrm>
          <a:prstGeom prst="rect">
            <a:avLst/>
          </a:prstGeom>
          <a:ln>
            <a:solidFill>
              <a:srgbClr val="8D9DD8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smtClean="0"/>
              <a:t>실행결과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ax2 + </a:t>
            </a:r>
            <a:r>
              <a:rPr lang="en-US" altLang="ko-KR" dirty="0" err="1" smtClean="0"/>
              <a:t>bx</a:t>
            </a:r>
            <a:r>
              <a:rPr lang="en-US" altLang="ko-KR" dirty="0" smtClean="0"/>
              <a:t> + c = 0</a:t>
            </a:r>
            <a:br>
              <a:rPr lang="en-US" altLang="ko-KR" dirty="0" smtClean="0"/>
            </a:br>
            <a:r>
              <a:rPr lang="en-US" altLang="ko-KR" dirty="0" smtClean="0"/>
              <a:t>a? 1</a:t>
            </a:r>
            <a:br>
              <a:rPr lang="en-US" altLang="ko-KR" dirty="0" smtClean="0"/>
            </a:br>
            <a:r>
              <a:rPr lang="en-US" altLang="ko-KR" dirty="0" smtClean="0"/>
              <a:t>b? -3</a:t>
            </a:r>
            <a:br>
              <a:rPr lang="en-US" altLang="ko-KR" dirty="0" smtClean="0"/>
            </a:br>
            <a:r>
              <a:rPr lang="en-US" altLang="ko-KR" dirty="0" smtClean="0"/>
              <a:t>c? 2</a:t>
            </a:r>
            <a:br>
              <a:rPr lang="en-US" altLang="ko-KR" dirty="0" smtClean="0"/>
            </a:br>
            <a:r>
              <a:rPr lang="en-US" altLang="ko-KR" dirty="0" smtClean="0"/>
              <a:t>2</a:t>
            </a:r>
            <a:r>
              <a:rPr lang="ko-KR" altLang="en-US" dirty="0" smtClean="0"/>
              <a:t>개의 해 </a:t>
            </a:r>
            <a:r>
              <a:rPr lang="en-US" altLang="ko-KR" dirty="0" smtClean="0"/>
              <a:t>: 2.0 1.0</a:t>
            </a:r>
            <a:br>
              <a:rPr lang="en-US" altLang="ko-KR" dirty="0" smtClean="0"/>
            </a:br>
            <a:r>
              <a:rPr lang="en-US" altLang="ko-KR" dirty="0" smtClean="0"/>
              <a:t>&gt;&gt;&gt;</a:t>
            </a:r>
            <a:br>
              <a:rPr lang="en-US" altLang="ko-KR" dirty="0" smtClean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35074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함수의 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5801215" cy="535745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r>
              <a:rPr lang="en-US" altLang="ko-KR" dirty="0">
                <a:solidFill>
                  <a:srgbClr val="FFC000"/>
                </a:solidFill>
              </a:rPr>
              <a:t>import</a:t>
            </a:r>
            <a:r>
              <a:rPr lang="en-US" altLang="ko-KR" dirty="0"/>
              <a:t> 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그래프를 그릴 </a:t>
            </a:r>
            <a:r>
              <a:rPr lang="en-US" altLang="ko-KR" dirty="0">
                <a:solidFill>
                  <a:srgbClr val="953D46"/>
                </a:solidFill>
              </a:rPr>
              <a:t>x </a:t>
            </a:r>
            <a:r>
              <a:rPr lang="ko-KR" altLang="en-US" dirty="0">
                <a:solidFill>
                  <a:srgbClr val="953D46"/>
                </a:solidFill>
              </a:rPr>
              <a:t>좌표 </a:t>
            </a:r>
            <a:r>
              <a:rPr lang="ko-KR" altLang="en-US" dirty="0" smtClean="0">
                <a:solidFill>
                  <a:srgbClr val="953D46"/>
                </a:solidFill>
              </a:rPr>
              <a:t>범위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err="1" smtClean="0"/>
              <a:t>x_min</a:t>
            </a:r>
            <a:r>
              <a:rPr lang="en-US" altLang="ko-KR" dirty="0" smtClean="0"/>
              <a:t> </a:t>
            </a:r>
            <a:r>
              <a:rPr lang="en-US" altLang="ko-KR" dirty="0"/>
              <a:t>= -</a:t>
            </a:r>
            <a:r>
              <a:rPr lang="en-US" altLang="ko-KR" dirty="0" smtClean="0"/>
              <a:t>5</a:t>
            </a:r>
            <a:br>
              <a:rPr lang="en-US" altLang="ko-KR" dirty="0" smtClean="0"/>
            </a:br>
            <a:r>
              <a:rPr lang="en-US" altLang="ko-KR" dirty="0" err="1" smtClean="0"/>
              <a:t>x_max</a:t>
            </a:r>
            <a:r>
              <a:rPr lang="en-US" altLang="ko-KR" dirty="0" smtClean="0"/>
              <a:t> </a:t>
            </a:r>
            <a:r>
              <a:rPr lang="en-US" altLang="ko-KR" dirty="0"/>
              <a:t>= +</a:t>
            </a:r>
            <a:r>
              <a:rPr lang="en-US" altLang="ko-KR" dirty="0" smtClean="0"/>
              <a:t>5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그래프를 그릴 </a:t>
            </a:r>
            <a:r>
              <a:rPr lang="en-US" altLang="ko-KR" dirty="0">
                <a:solidFill>
                  <a:srgbClr val="953D46"/>
                </a:solidFill>
              </a:rPr>
              <a:t>y </a:t>
            </a:r>
            <a:r>
              <a:rPr lang="ko-KR" altLang="en-US" dirty="0">
                <a:solidFill>
                  <a:srgbClr val="953D46"/>
                </a:solidFill>
              </a:rPr>
              <a:t>좌표 </a:t>
            </a:r>
            <a:r>
              <a:rPr lang="ko-KR" altLang="en-US" dirty="0" smtClean="0">
                <a:solidFill>
                  <a:srgbClr val="953D46"/>
                </a:solidFill>
              </a:rPr>
              <a:t>범위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err="1" smtClean="0"/>
              <a:t>y_min</a:t>
            </a:r>
            <a:r>
              <a:rPr lang="en-US" altLang="ko-KR" dirty="0" smtClean="0"/>
              <a:t> </a:t>
            </a:r>
            <a:r>
              <a:rPr lang="en-US" altLang="ko-KR" dirty="0"/>
              <a:t>= -</a:t>
            </a:r>
            <a:r>
              <a:rPr lang="en-US" altLang="ko-KR" dirty="0" smtClean="0"/>
              <a:t>5</a:t>
            </a:r>
            <a:br>
              <a:rPr lang="en-US" altLang="ko-KR" dirty="0" smtClean="0"/>
            </a:br>
            <a:r>
              <a:rPr lang="en-US" altLang="ko-KR" dirty="0" err="1" smtClean="0"/>
              <a:t>y_max</a:t>
            </a:r>
            <a:r>
              <a:rPr lang="en-US" altLang="ko-KR" dirty="0" smtClean="0"/>
              <a:t> </a:t>
            </a:r>
            <a:r>
              <a:rPr lang="en-US" altLang="ko-KR" dirty="0"/>
              <a:t>= +</a:t>
            </a:r>
            <a:r>
              <a:rPr lang="en-US" altLang="ko-KR" dirty="0" smtClean="0"/>
              <a:t>5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그래프를 그릴 </a:t>
            </a:r>
            <a:r>
              <a:rPr lang="ko-KR" altLang="en-US" dirty="0" smtClean="0">
                <a:solidFill>
                  <a:srgbClr val="953D46"/>
                </a:solidFill>
              </a:rPr>
              <a:t>간격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space </a:t>
            </a:r>
            <a:r>
              <a:rPr lang="en-US" altLang="ko-KR" dirty="0"/>
              <a:t>= </a:t>
            </a:r>
            <a:r>
              <a:rPr lang="en-US" altLang="ko-KR" dirty="0" smtClean="0"/>
              <a:t>0.1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그릴 함수의 </a:t>
            </a:r>
            <a:r>
              <a:rPr lang="ko-KR" altLang="en-US" dirty="0" smtClean="0">
                <a:solidFill>
                  <a:srgbClr val="953D46"/>
                </a:solidFill>
              </a:rPr>
              <a:t>리스트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s-ES" altLang="ko-KR" dirty="0" smtClean="0"/>
              <a:t>func_list </a:t>
            </a:r>
            <a:r>
              <a:rPr lang="es-ES" altLang="ko-KR" dirty="0"/>
              <a:t>= [</a:t>
            </a:r>
            <a:r>
              <a:rPr lang="es-ES" altLang="ko-KR" dirty="0">
                <a:solidFill>
                  <a:srgbClr val="78AA28"/>
                </a:solidFill>
              </a:rPr>
              <a:t>"y = x*x", "y = abs(x)", "y = 0.5*x + 1</a:t>
            </a:r>
            <a:r>
              <a:rPr lang="es-ES" altLang="ko-KR" dirty="0" smtClean="0">
                <a:solidFill>
                  <a:srgbClr val="78AA28"/>
                </a:solidFill>
              </a:rPr>
              <a:t>"</a:t>
            </a:r>
            <a:r>
              <a:rPr lang="es-ES" altLang="ko-KR" dirty="0" smtClean="0"/>
              <a:t>]</a:t>
            </a:r>
            <a:br>
              <a:rPr lang="es-ES" altLang="ko-KR" dirty="0" smtClean="0"/>
            </a:br>
            <a:r>
              <a:rPr lang="es-ES" altLang="ko-KR" dirty="0" smtClean="0"/>
              <a:t/>
            </a:r>
            <a:br>
              <a:rPr lang="es-E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좌표 설정</a:t>
            </a:r>
            <a:r>
              <a:rPr lang="en-US" altLang="ko-KR" dirty="0">
                <a:solidFill>
                  <a:srgbClr val="953D46"/>
                </a:solidFill>
              </a:rPr>
              <a:t>, </a:t>
            </a:r>
            <a:r>
              <a:rPr lang="ko-KR" altLang="en-US" dirty="0">
                <a:solidFill>
                  <a:srgbClr val="953D46"/>
                </a:solidFill>
              </a:rPr>
              <a:t>거북이 속도</a:t>
            </a:r>
            <a:r>
              <a:rPr lang="en-US" altLang="ko-KR" dirty="0">
                <a:solidFill>
                  <a:srgbClr val="953D46"/>
                </a:solidFill>
              </a:rPr>
              <a:t>, </a:t>
            </a:r>
            <a:r>
              <a:rPr lang="ko-KR" altLang="en-US" dirty="0">
                <a:solidFill>
                  <a:srgbClr val="953D46"/>
                </a:solidFill>
              </a:rPr>
              <a:t>선 </a:t>
            </a:r>
            <a:r>
              <a:rPr lang="ko-KR" altLang="en-US" dirty="0" smtClean="0">
                <a:solidFill>
                  <a:srgbClr val="953D46"/>
                </a:solidFill>
              </a:rPr>
              <a:t>굵기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err="1" smtClean="0"/>
              <a:t>t.setworldcoordinates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x_min</a:t>
            </a:r>
            <a:r>
              <a:rPr lang="en-US" altLang="ko-KR" dirty="0"/>
              <a:t>, </a:t>
            </a:r>
            <a:r>
              <a:rPr lang="en-US" altLang="ko-KR" dirty="0" err="1"/>
              <a:t>y_min</a:t>
            </a:r>
            <a:r>
              <a:rPr lang="en-US" altLang="ko-KR" dirty="0"/>
              <a:t>, </a:t>
            </a:r>
            <a:r>
              <a:rPr lang="en-US" altLang="ko-KR" dirty="0" err="1"/>
              <a:t>x_max</a:t>
            </a:r>
            <a:r>
              <a:rPr lang="en-US" altLang="ko-KR" dirty="0"/>
              <a:t>, </a:t>
            </a:r>
            <a:r>
              <a:rPr lang="en-US" altLang="ko-KR" dirty="0" err="1" smtClean="0"/>
              <a:t>y_max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t.speed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err="1" smtClean="0"/>
              <a:t>t.pensize</a:t>
            </a:r>
            <a:r>
              <a:rPr lang="en-US" altLang="ko-KR" dirty="0" smtClean="0"/>
              <a:t>(2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184996" y="1816004"/>
            <a:ext cx="2114367" cy="3456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x </a:t>
            </a:r>
            <a:r>
              <a:rPr lang="ko-KR" altLang="en-US" dirty="0" smtClean="0">
                <a:solidFill>
                  <a:srgbClr val="953D46"/>
                </a:solidFill>
              </a:rPr>
              <a:t>축 그리기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t.up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t.goto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x_min</a:t>
            </a:r>
            <a:r>
              <a:rPr lang="en-US" altLang="ko-KR" dirty="0" smtClean="0"/>
              <a:t>, 0)</a:t>
            </a:r>
            <a:br>
              <a:rPr lang="en-US" altLang="ko-KR" dirty="0" smtClean="0"/>
            </a:br>
            <a:r>
              <a:rPr lang="en-US" altLang="ko-KR" dirty="0" err="1" smtClean="0"/>
              <a:t>t.down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t.goto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x_max</a:t>
            </a:r>
            <a:r>
              <a:rPr lang="en-US" altLang="ko-KR" dirty="0" smtClean="0"/>
              <a:t>, 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y </a:t>
            </a:r>
            <a:r>
              <a:rPr lang="ko-KR" altLang="en-US" dirty="0" smtClean="0">
                <a:solidFill>
                  <a:srgbClr val="953D46"/>
                </a:solidFill>
              </a:rPr>
              <a:t>축 그리기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t.up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t.goto</a:t>
            </a:r>
            <a:r>
              <a:rPr lang="en-US" altLang="ko-KR" dirty="0" smtClean="0"/>
              <a:t>(0, </a:t>
            </a:r>
            <a:r>
              <a:rPr lang="en-US" altLang="ko-KR" dirty="0" err="1" smtClean="0"/>
              <a:t>y_min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t.down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err="1" smtClean="0"/>
              <a:t>t.goto</a:t>
            </a:r>
            <a:r>
              <a:rPr lang="en-US" altLang="ko-KR" dirty="0" smtClean="0"/>
              <a:t>(0, </a:t>
            </a:r>
            <a:r>
              <a:rPr lang="en-US" altLang="ko-KR" dirty="0" err="1" smtClean="0"/>
              <a:t>y_max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446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함수의 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2805651" cy="38020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그래프 </a:t>
            </a:r>
            <a:r>
              <a:rPr lang="ko-KR" altLang="en-US" dirty="0" smtClean="0">
                <a:solidFill>
                  <a:srgbClr val="953D46"/>
                </a:solidFill>
              </a:rPr>
              <a:t>그리기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t.color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"green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 err="1"/>
              <a:t>func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 err="1"/>
              <a:t>func_list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 x </a:t>
            </a:r>
            <a:r>
              <a:rPr lang="en-US" altLang="ko-KR" dirty="0"/>
              <a:t>= </a:t>
            </a:r>
            <a:r>
              <a:rPr lang="en-US" altLang="ko-KR" dirty="0" err="1" smtClean="0"/>
              <a:t>x_min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7030A0"/>
                </a:solidFill>
              </a:rPr>
              <a:t>exec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t.up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t.goto</a:t>
            </a:r>
            <a:r>
              <a:rPr lang="en-US" altLang="ko-KR" dirty="0" smtClean="0"/>
              <a:t>(x</a:t>
            </a:r>
            <a:r>
              <a:rPr lang="en-US" altLang="ko-KR" dirty="0"/>
              <a:t>, y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t.down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FFC000"/>
                </a:solidFill>
              </a:rPr>
              <a:t>while</a:t>
            </a:r>
            <a:r>
              <a:rPr lang="en-US" altLang="ko-KR" dirty="0" smtClean="0"/>
              <a:t> </a:t>
            </a:r>
            <a:r>
              <a:rPr lang="en-US" altLang="ko-KR" dirty="0"/>
              <a:t>x &lt;= </a:t>
            </a:r>
            <a:r>
              <a:rPr lang="en-US" altLang="ko-KR" dirty="0" err="1"/>
              <a:t>x_max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        x </a:t>
            </a:r>
            <a:r>
              <a:rPr lang="en-US" altLang="ko-KR" dirty="0"/>
              <a:t>= x + space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en-US" altLang="ko-KR" dirty="0" smtClean="0">
                <a:solidFill>
                  <a:srgbClr val="7030A0"/>
                </a:solidFill>
              </a:rPr>
              <a:t>exec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func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en-US" altLang="ko-KR" dirty="0" err="1" smtClean="0"/>
              <a:t>t.goto</a:t>
            </a:r>
            <a:r>
              <a:rPr lang="en-US" altLang="ko-KR" dirty="0" smtClean="0"/>
              <a:t>(x</a:t>
            </a:r>
            <a:r>
              <a:rPr lang="en-US" altLang="ko-KR" dirty="0"/>
              <a:t>, y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765502" y="1355147"/>
            <a:ext cx="4781381" cy="4341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en-US" altLang="ko-KR" dirty="0" err="1" smtClean="0">
                <a:solidFill>
                  <a:srgbClr val="953D46"/>
                </a:solidFill>
              </a:rPr>
              <a:t>func_list</a:t>
            </a:r>
            <a:r>
              <a:rPr lang="ko-KR" altLang="en-US" dirty="0" smtClean="0">
                <a:solidFill>
                  <a:srgbClr val="953D46"/>
                </a:solidFill>
              </a:rPr>
              <a:t>에 있는 함수를 하나씩 그림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en-US" altLang="ko-KR" dirty="0" err="1" smtClean="0">
                <a:solidFill>
                  <a:srgbClr val="953D46"/>
                </a:solidFill>
              </a:rPr>
              <a:t>x_min</a:t>
            </a:r>
            <a:r>
              <a:rPr lang="ko-KR" altLang="en-US" dirty="0" smtClean="0">
                <a:solidFill>
                  <a:srgbClr val="953D46"/>
                </a:solidFill>
              </a:rPr>
              <a:t>부터 계산을 시작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수식을 계산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계산된 좌표로 이동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en-US" altLang="ko-KR" dirty="0" err="1" smtClean="0">
                <a:solidFill>
                  <a:srgbClr val="953D46"/>
                </a:solidFill>
              </a:rPr>
              <a:t>x_max</a:t>
            </a:r>
            <a:r>
              <a:rPr lang="ko-KR" altLang="en-US" dirty="0" smtClean="0">
                <a:solidFill>
                  <a:srgbClr val="953D46"/>
                </a:solidFill>
              </a:rPr>
              <a:t>까지 그래프를 그림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space</a:t>
            </a:r>
            <a:r>
              <a:rPr lang="ko-KR" altLang="en-US" dirty="0" smtClean="0">
                <a:solidFill>
                  <a:srgbClr val="953D46"/>
                </a:solidFill>
              </a:rPr>
              <a:t>만큼 </a:t>
            </a:r>
            <a:r>
              <a:rPr lang="en-US" altLang="ko-KR" dirty="0" smtClean="0">
                <a:solidFill>
                  <a:srgbClr val="953D46"/>
                </a:solidFill>
              </a:rPr>
              <a:t>x</a:t>
            </a:r>
            <a:r>
              <a:rPr lang="ko-KR" altLang="en-US" dirty="0" smtClean="0">
                <a:solidFill>
                  <a:srgbClr val="953D46"/>
                </a:solidFill>
              </a:rPr>
              <a:t>를 증가시킨 후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수식을 계산</a:t>
            </a:r>
            <a:r>
              <a:rPr lang="en-US" altLang="ko-KR" dirty="0" smtClean="0">
                <a:solidFill>
                  <a:srgbClr val="953D46"/>
                </a:solidFill>
              </a:rPr>
              <a:t>.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계산된 좌표로 이동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52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함수의 그래프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50" y="1758397"/>
            <a:ext cx="5573172" cy="4877974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실행결과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36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/>
              <a:t>간단한 프로그램 만들기</a:t>
            </a:r>
            <a:endParaRPr lang="ko-KR" altLang="en-US" sz="2800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/>
              <a:t>Hello!</a:t>
            </a:r>
            <a:r>
              <a:rPr lang="ko-KR" altLang="en-US" sz="2000" b="1" dirty="0"/>
              <a:t>를 두 번 출력하는 </a:t>
            </a:r>
            <a:r>
              <a:rPr lang="ko-KR" altLang="en-US" sz="2000" b="1" dirty="0" smtClean="0"/>
              <a:t>프로그램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en-US" altLang="ko-KR" sz="2000" b="1" dirty="0" smtClean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거북이 그래픽으로 도형을 그리는 프로그램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224136" y="3587089"/>
            <a:ext cx="6753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87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Hello!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두 번 출력하는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IDLE</a:t>
            </a:r>
            <a:r>
              <a:rPr lang="ko-KR" altLang="en-US" dirty="0"/>
              <a:t>을 </a:t>
            </a:r>
            <a:r>
              <a:rPr lang="ko-KR" altLang="en-US" dirty="0" smtClean="0"/>
              <a:t>실행 후 </a:t>
            </a:r>
            <a:r>
              <a:rPr lang="ko-KR" altLang="en-US" dirty="0"/>
              <a:t>메뉴에서 </a:t>
            </a:r>
            <a:r>
              <a:rPr lang="en-US" altLang="ko-KR" dirty="0"/>
              <a:t>File </a:t>
            </a:r>
            <a:r>
              <a:rPr lang="ko-KR" altLang="en-US" dirty="0"/>
              <a:t>→ </a:t>
            </a:r>
            <a:r>
              <a:rPr lang="en-US" altLang="ko-KR" dirty="0"/>
              <a:t>New File</a:t>
            </a:r>
            <a:r>
              <a:rPr lang="ko-KR" altLang="en-US" dirty="0"/>
              <a:t>을 </a:t>
            </a:r>
            <a:r>
              <a:rPr lang="ko-KR" altLang="en-US" dirty="0" smtClean="0"/>
              <a:t>선택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print("Hello!") # print</a:t>
            </a:r>
            <a:r>
              <a:rPr lang="ko-KR" altLang="en-US" dirty="0"/>
              <a:t>는 소문자로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print</a:t>
            </a:r>
            <a:r>
              <a:rPr lang="en-US" altLang="ko-KR" dirty="0"/>
              <a:t>("Hello!") # Hello!</a:t>
            </a:r>
            <a:r>
              <a:rPr lang="ko-KR" altLang="en-US" dirty="0"/>
              <a:t>를 두 번 </a:t>
            </a:r>
            <a:r>
              <a:rPr lang="ko-KR" altLang="en-US" dirty="0" smtClean="0"/>
              <a:t>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3" y="3371393"/>
            <a:ext cx="7505700" cy="26162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20744" y="4005070"/>
            <a:ext cx="1562190" cy="40324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5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Hello!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두 번 출력하는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en-US" altLang="ko-KR" dirty="0"/>
              <a:t>Run </a:t>
            </a:r>
            <a:r>
              <a:rPr lang="ko-KR" altLang="en-US" dirty="0"/>
              <a:t>→ </a:t>
            </a:r>
            <a:r>
              <a:rPr lang="en-US" altLang="ko-KR" dirty="0"/>
              <a:t>Run Module</a:t>
            </a:r>
            <a:r>
              <a:rPr lang="ko-KR" altLang="en-US" dirty="0"/>
              <a:t>을 선택하거나 </a:t>
            </a:r>
            <a:r>
              <a:rPr lang="en-US" altLang="ko-KR" dirty="0"/>
              <a:t>F5 </a:t>
            </a:r>
            <a:r>
              <a:rPr lang="ko-KR" altLang="en-US" dirty="0"/>
              <a:t>를 </a:t>
            </a:r>
            <a:r>
              <a:rPr lang="ko-KR" altLang="en-US" dirty="0" smtClean="0"/>
              <a:t>누름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4" y="2055028"/>
            <a:ext cx="7085661" cy="413414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728576" y="3486607"/>
            <a:ext cx="1901031" cy="2304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7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Hello!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두 번 출력하는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파일을 저장할 것인지 묻는 창이 뜨면 확인 버튼을 </a:t>
            </a:r>
            <a:r>
              <a:rPr lang="ko-KR" altLang="en-US" dirty="0" smtClean="0"/>
              <a:t>누름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088284"/>
            <a:ext cx="3009900" cy="2032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634043" y="3659428"/>
            <a:ext cx="1094533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61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Hello!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두 번 출력하는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바탕 화면에 </a:t>
            </a:r>
            <a:r>
              <a:rPr lang="en-US" altLang="ko-KR" dirty="0" err="1" smtClean="0"/>
              <a:t>myPy</a:t>
            </a:r>
            <a:r>
              <a:rPr lang="ko-KR" altLang="en-US" dirty="0"/>
              <a:t> </a:t>
            </a:r>
            <a:r>
              <a:rPr lang="ko-KR" altLang="en-US" dirty="0" smtClean="0"/>
              <a:t>폴더를 만든 후 열기 </a:t>
            </a:r>
            <a:r>
              <a:rPr lang="ko-KR" altLang="en-US" dirty="0"/>
              <a:t>버튼을 </a:t>
            </a:r>
            <a:r>
              <a:rPr lang="ko-KR" altLang="en-US" dirty="0" smtClean="0"/>
              <a:t>누</a:t>
            </a:r>
            <a:r>
              <a:rPr lang="ko-KR" altLang="en-US" dirty="0"/>
              <a:t>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161646"/>
            <a:ext cx="6662208" cy="397682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00366" y="3336815"/>
            <a:ext cx="1036926" cy="55304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588245" y="5560460"/>
            <a:ext cx="864105" cy="23042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152506" y="4465926"/>
            <a:ext cx="2419494" cy="46085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87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Hello!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두 번 출력하는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myPy</a:t>
            </a:r>
            <a:r>
              <a:rPr lang="en-US" altLang="ko-KR" dirty="0"/>
              <a:t> </a:t>
            </a:r>
            <a:r>
              <a:rPr lang="ko-KR" altLang="en-US" dirty="0"/>
              <a:t>폴더가 열리면 파일 이름을 </a:t>
            </a:r>
            <a:r>
              <a:rPr lang="en-US" altLang="ko-KR" dirty="0"/>
              <a:t>02A-hello</a:t>
            </a:r>
            <a:r>
              <a:rPr lang="ko-KR" altLang="en-US" dirty="0"/>
              <a:t>로 입력하고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66" y="2037014"/>
            <a:ext cx="7049101" cy="39716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922078" y="5214817"/>
            <a:ext cx="6096608" cy="1728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6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Hello!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두 번 출력하는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프로그램이 실행되고 </a:t>
            </a:r>
            <a:r>
              <a:rPr lang="en-US" altLang="ko-KR" dirty="0"/>
              <a:t>IDLE </a:t>
            </a:r>
            <a:r>
              <a:rPr lang="ko-KR" altLang="en-US" dirty="0"/>
              <a:t>대화형 </a:t>
            </a:r>
            <a:r>
              <a:rPr lang="ko-KR" altLang="en-US" dirty="0" err="1"/>
              <a:t>셸에</a:t>
            </a:r>
            <a:r>
              <a:rPr lang="ko-KR" altLang="en-US" dirty="0"/>
              <a:t> 실행 결과가 </a:t>
            </a:r>
            <a:r>
              <a:rPr lang="ko-KR" altLang="en-US" dirty="0" smtClean="0"/>
              <a:t>출력됨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066425"/>
            <a:ext cx="6740019" cy="37258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57973" y="3140965"/>
            <a:ext cx="676844" cy="40324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0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Hello!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두 번 출력하는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주석이 무엇인가요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ko-KR" altLang="en-US" sz="1600" dirty="0"/>
              <a:t>예제 프로그램을 보면 </a:t>
            </a:r>
            <a:r>
              <a:rPr lang="en-US" altLang="ko-KR" sz="1600" dirty="0"/>
              <a:t># </a:t>
            </a:r>
            <a:r>
              <a:rPr lang="ko-KR" altLang="en-US" sz="1600" dirty="0"/>
              <a:t>기호로 시작하는 문장이 보일 것입니다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프로그램을 이해하는 데 </a:t>
            </a:r>
            <a:r>
              <a:rPr lang="ko-KR" altLang="en-US" sz="1600" dirty="0" smtClean="0"/>
              <a:t>도움이 </a:t>
            </a:r>
            <a:r>
              <a:rPr lang="ko-KR" altLang="en-US" sz="1600" dirty="0"/>
              <a:t>되는 내용을 적어 놓은 ‘설명’으로</a:t>
            </a:r>
            <a:r>
              <a:rPr lang="en-US" altLang="ko-KR" sz="1600" dirty="0"/>
              <a:t>, </a:t>
            </a:r>
            <a:r>
              <a:rPr lang="ko-KR" altLang="en-US" sz="1600" dirty="0"/>
              <a:t>예제를 입력할 때 꼭 읽어 봐야 합니다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>
                <a:solidFill>
                  <a:srgbClr val="7030A0"/>
                </a:solidFill>
              </a:rPr>
              <a:t>print</a:t>
            </a:r>
            <a:r>
              <a:rPr lang="en-US" altLang="ko-KR" sz="1600" dirty="0">
                <a:solidFill>
                  <a:srgbClr val="0070C0"/>
                </a:solidFill>
              </a:rPr>
              <a:t>(</a:t>
            </a:r>
            <a:r>
              <a:rPr lang="en-US" altLang="ko-KR" sz="1600" dirty="0">
                <a:solidFill>
                  <a:srgbClr val="78AA28"/>
                </a:solidFill>
              </a:rPr>
              <a:t>"Hello</a:t>
            </a:r>
            <a:r>
              <a:rPr lang="en-US" altLang="ko-KR" sz="1600" dirty="0" smtClean="0">
                <a:solidFill>
                  <a:srgbClr val="78AA28"/>
                </a:solidFill>
              </a:rPr>
              <a:t>!"</a:t>
            </a:r>
            <a:r>
              <a:rPr lang="en-US" altLang="ko-KR" sz="1600" dirty="0" smtClean="0">
                <a:solidFill>
                  <a:srgbClr val="0070C0"/>
                </a:solidFill>
              </a:rPr>
              <a:t>)</a:t>
            </a:r>
            <a:r>
              <a:rPr lang="en-US" altLang="ko-KR" sz="1600" dirty="0" smtClean="0"/>
              <a:t> </a:t>
            </a:r>
            <a:r>
              <a:rPr lang="en-US" altLang="ko-KR" sz="1600" dirty="0" smtClean="0">
                <a:solidFill>
                  <a:srgbClr val="953D46"/>
                </a:solidFill>
              </a:rPr>
              <a:t># print</a:t>
            </a:r>
            <a:r>
              <a:rPr lang="ko-KR" altLang="en-US" sz="1600" dirty="0" smtClean="0">
                <a:solidFill>
                  <a:srgbClr val="953D46"/>
                </a:solidFill>
              </a:rPr>
              <a:t>는 소문자로 입력합니다</a:t>
            </a:r>
            <a:r>
              <a:rPr lang="en-US" altLang="ko-KR" sz="1600" dirty="0" smtClean="0">
                <a:solidFill>
                  <a:srgbClr val="953D46"/>
                </a:solidFill>
              </a:rPr>
              <a:t>.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>
                <a:solidFill>
                  <a:srgbClr val="7030A0"/>
                </a:solidFill>
              </a:rPr>
              <a:t>print</a:t>
            </a:r>
            <a:r>
              <a:rPr lang="en-US" altLang="ko-KR" sz="1600" dirty="0">
                <a:solidFill>
                  <a:srgbClr val="0070C0"/>
                </a:solidFill>
              </a:rPr>
              <a:t>(</a:t>
            </a:r>
            <a:r>
              <a:rPr lang="en-US" altLang="ko-KR" sz="1600" dirty="0">
                <a:solidFill>
                  <a:srgbClr val="78AA28"/>
                </a:solidFill>
              </a:rPr>
              <a:t>"Hello!"</a:t>
            </a:r>
            <a:r>
              <a:rPr lang="en-US" altLang="ko-KR" sz="1600" dirty="0">
                <a:solidFill>
                  <a:srgbClr val="0070C0"/>
                </a:solidFill>
              </a:rPr>
              <a:t>)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953D46"/>
                </a:solidFill>
              </a:rPr>
              <a:t># Hello!</a:t>
            </a:r>
            <a:r>
              <a:rPr lang="ko-KR" altLang="en-US" sz="1600" dirty="0">
                <a:solidFill>
                  <a:srgbClr val="953D46"/>
                </a:solidFill>
              </a:rPr>
              <a:t>를 두 번 표시합니다</a:t>
            </a:r>
            <a:r>
              <a:rPr lang="en-US" altLang="ko-KR" sz="1600" dirty="0" smtClean="0">
                <a:solidFill>
                  <a:srgbClr val="953D46"/>
                </a:solidFill>
              </a:rPr>
              <a:t>. </a:t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err="1" smtClean="0"/>
              <a:t>파이썬은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# </a:t>
            </a:r>
            <a:r>
              <a:rPr lang="ko-KR" altLang="en-US" sz="1600" dirty="0"/>
              <a:t>기호부터 그 줄 끝에 있는 글자까지는 읽지 않고 건너뛰기 때문에 입력하지 </a:t>
            </a:r>
            <a:r>
              <a:rPr lang="ko-KR" altLang="en-US" sz="1600" dirty="0" smtClean="0"/>
              <a:t>않아도 프로그램을 </a:t>
            </a:r>
            <a:r>
              <a:rPr lang="ko-KR" altLang="en-US" sz="1600" dirty="0"/>
              <a:t>실행하는 데는 아무런 지장이 없습니다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그렇다면 </a:t>
            </a:r>
            <a:r>
              <a:rPr lang="ko-KR" altLang="en-US" sz="1600" dirty="0"/>
              <a:t>왜 </a:t>
            </a:r>
            <a:r>
              <a:rPr lang="ko-KR" altLang="en-US" sz="1600" dirty="0" err="1"/>
              <a:t>파이썬이</a:t>
            </a:r>
            <a:r>
              <a:rPr lang="ko-KR" altLang="en-US" sz="1600" dirty="0"/>
              <a:t> 읽지도 않는 주석을 작성하는 걸까요</a:t>
            </a:r>
            <a:r>
              <a:rPr lang="en-US" altLang="ko-KR" sz="1600" dirty="0"/>
              <a:t>? </a:t>
            </a:r>
            <a:r>
              <a:rPr lang="ko-KR" altLang="en-US" sz="1600" dirty="0"/>
              <a:t>주석은 프로그램을 작성한 </a:t>
            </a:r>
            <a:r>
              <a:rPr lang="ko-KR" altLang="en-US" sz="1600" dirty="0" smtClean="0"/>
              <a:t>사람과 프로그램을 </a:t>
            </a:r>
            <a:r>
              <a:rPr lang="ko-KR" altLang="en-US" sz="1600" dirty="0"/>
              <a:t>사용할 사람이 함께 이용하는 메모지와 같습니다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적어 두면 도움이 될 만한 </a:t>
            </a:r>
            <a:r>
              <a:rPr lang="ko-KR" altLang="en-US" sz="1600" dirty="0" smtClean="0"/>
              <a:t>설명이 나 </a:t>
            </a:r>
            <a:r>
              <a:rPr lang="ko-KR" altLang="en-US" sz="1600" dirty="0"/>
              <a:t>꼭 알아야 할 내용을 메모해 두는 것입니다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즉</a:t>
            </a:r>
            <a:r>
              <a:rPr lang="en-US" altLang="ko-KR" sz="1600" dirty="0"/>
              <a:t>, </a:t>
            </a:r>
            <a:r>
              <a:rPr lang="ko-KR" altLang="en-US" sz="1600" dirty="0"/>
              <a:t>주석은 프로그램 안에 붙여 놓은 </a:t>
            </a:r>
            <a:r>
              <a:rPr lang="ko-KR" altLang="en-US" sz="1600" dirty="0" err="1" smtClean="0"/>
              <a:t>포스트잇과</a:t>
            </a:r>
            <a:r>
              <a:rPr lang="ko-KR" altLang="en-US" sz="1600" dirty="0" smtClean="0"/>
              <a:t> 같은 </a:t>
            </a:r>
            <a:r>
              <a:rPr lang="ko-KR" altLang="en-US" sz="1600" dirty="0"/>
              <a:t>역할을 한다고 보면 됩니다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5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Hello!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두 번 출력하는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거북이 그래픽의 짧은 </a:t>
            </a:r>
            <a:r>
              <a:rPr lang="ko-KR" altLang="en-US" dirty="0" smtClean="0"/>
              <a:t>명령어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/>
              <a:t>forward</a:t>
            </a:r>
            <a:r>
              <a:rPr lang="ko-KR" altLang="en-US" sz="1600" dirty="0"/>
              <a:t>는 앞으로</a:t>
            </a:r>
            <a:r>
              <a:rPr lang="en-US" altLang="ko-KR" sz="1600" dirty="0"/>
              <a:t>, left</a:t>
            </a:r>
            <a:r>
              <a:rPr lang="ko-KR" altLang="en-US" sz="1600" dirty="0"/>
              <a:t>는 왼쪽</a:t>
            </a:r>
            <a:r>
              <a:rPr lang="en-US" altLang="ko-KR" sz="1600" dirty="0"/>
              <a:t>, right</a:t>
            </a:r>
            <a:r>
              <a:rPr lang="ko-KR" altLang="en-US" sz="1600" dirty="0"/>
              <a:t>는 오른쪽을 뜻하는 영어 단어인데</a:t>
            </a:r>
            <a:r>
              <a:rPr lang="en-US" altLang="ko-KR" sz="1600" dirty="0"/>
              <a:t>, </a:t>
            </a:r>
            <a:r>
              <a:rPr lang="ko-KR" altLang="en-US" sz="1600" dirty="0"/>
              <a:t>거북이 그래픽에서 </a:t>
            </a:r>
            <a:r>
              <a:rPr lang="ko-KR" altLang="en-US" sz="1600" dirty="0" smtClean="0"/>
              <a:t>가장 </a:t>
            </a:r>
            <a:r>
              <a:rPr lang="ko-KR" altLang="en-US" sz="1600" dirty="0"/>
              <a:t>많이 사용되는 명령어이기도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이렇게 자주 쓰는 명령어는 짧을수록 입력하기가 </a:t>
            </a:r>
            <a:r>
              <a:rPr lang="ko-KR" altLang="en-US" sz="1600" dirty="0" smtClean="0"/>
              <a:t>편합니다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그래서 </a:t>
            </a:r>
            <a:r>
              <a:rPr lang="ko-KR" altLang="en-US" sz="1600" dirty="0" err="1"/>
              <a:t>파이썬에서는</a:t>
            </a:r>
            <a:r>
              <a:rPr lang="ko-KR" altLang="en-US" sz="1600" dirty="0"/>
              <a:t> 다음과 같이 짧은 버전 명령어도 제공합니다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• </a:t>
            </a:r>
            <a:r>
              <a:rPr lang="en-US" altLang="ko-KR" sz="1600" dirty="0"/>
              <a:t>forward → </a:t>
            </a:r>
            <a:r>
              <a:rPr lang="en-US" altLang="ko-KR" sz="1600" dirty="0" err="1" smtClean="0"/>
              <a:t>fd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• </a:t>
            </a:r>
            <a:r>
              <a:rPr lang="en-US" altLang="ko-KR" sz="1600" dirty="0"/>
              <a:t>left → </a:t>
            </a:r>
            <a:r>
              <a:rPr lang="en-US" altLang="ko-KR" sz="1600" dirty="0" err="1" smtClean="0"/>
              <a:t>lt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• </a:t>
            </a:r>
            <a:r>
              <a:rPr lang="en-US" altLang="ko-KR" sz="1600" dirty="0"/>
              <a:t>right → </a:t>
            </a:r>
            <a:r>
              <a:rPr lang="en-US" altLang="ko-KR" sz="1600" dirty="0" err="1" smtClean="0"/>
              <a:t>rt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짧은 </a:t>
            </a:r>
            <a:r>
              <a:rPr lang="ko-KR" altLang="en-US" sz="1600" dirty="0"/>
              <a:t>버전 명령어를 사용하면 입력하는 시간도 줄고 실수도 줄일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예제 코드를 </a:t>
            </a:r>
            <a:r>
              <a:rPr lang="ko-KR" altLang="en-US" sz="1600" dirty="0" smtClean="0"/>
              <a:t>입력할 </a:t>
            </a:r>
            <a:r>
              <a:rPr lang="ko-KR" altLang="en-US" sz="1600" dirty="0"/>
              <a:t>때 </a:t>
            </a:r>
            <a:r>
              <a:rPr lang="en-US" altLang="ko-KR" sz="1600" dirty="0" err="1"/>
              <a:t>t.forward</a:t>
            </a:r>
            <a:r>
              <a:rPr lang="en-US" altLang="ko-KR" sz="1600" dirty="0"/>
              <a:t>(50)</a:t>
            </a:r>
            <a:r>
              <a:rPr lang="ko-KR" altLang="en-US" sz="1600" dirty="0"/>
              <a:t>을 간단히 </a:t>
            </a:r>
            <a:r>
              <a:rPr lang="en-US" altLang="ko-KR" sz="1600" dirty="0" err="1"/>
              <a:t>t.fd</a:t>
            </a:r>
            <a:r>
              <a:rPr lang="en-US" altLang="ko-KR" sz="1600" dirty="0"/>
              <a:t>(50)</a:t>
            </a:r>
            <a:r>
              <a:rPr lang="ko-KR" altLang="en-US" sz="1600" dirty="0"/>
              <a:t>으로 입력해도 좋습니다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6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>
                <a:hlinkClick r:id="rId2"/>
              </a:rPr>
              <a:t>http://python.ofg/dpwnload</a:t>
            </a:r>
            <a:r>
              <a:rPr lang="en-US" altLang="ko-KR" dirty="0" smtClean="0"/>
              <a:t> </a:t>
            </a:r>
            <a:r>
              <a:rPr lang="ko-KR" altLang="en-US" dirty="0" smtClean="0"/>
              <a:t>입력</a:t>
            </a:r>
          </a:p>
          <a:p>
            <a:pPr lvl="1"/>
            <a:r>
              <a:rPr lang="en-US" altLang="ko-KR" dirty="0" smtClean="0"/>
              <a:t>Download Python 3.5.1 </a:t>
            </a:r>
            <a:r>
              <a:rPr lang="ko-KR" altLang="en-US" dirty="0" smtClean="0"/>
              <a:t>버튼 누름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87" y="2290382"/>
            <a:ext cx="6184996" cy="4029394"/>
          </a:xfrm>
          <a:prstGeom prst="rect">
            <a:avLst/>
          </a:prstGeom>
        </p:spPr>
      </p:pic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14" y="4753961"/>
            <a:ext cx="1267355" cy="2880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5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그래픽으로 도형을 그리는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508744" cy="54150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400" dirty="0" smtClean="0">
                <a:solidFill>
                  <a:srgbClr val="FFC000"/>
                </a:solidFill>
              </a:rPr>
              <a:t>import</a:t>
            </a:r>
            <a:r>
              <a:rPr lang="en-US" altLang="ko-KR" sz="1400" dirty="0" smtClean="0">
                <a:solidFill>
                  <a:srgbClr val="953D46"/>
                </a:solidFill>
              </a:rPr>
              <a:t> </a:t>
            </a:r>
            <a:r>
              <a:rPr lang="en-US" altLang="ko-KR" sz="1400" dirty="0"/>
              <a:t>turtle </a:t>
            </a:r>
            <a:r>
              <a:rPr lang="en-US" altLang="ko-KR" sz="1400" dirty="0">
                <a:solidFill>
                  <a:srgbClr val="FFC000"/>
                </a:solidFill>
              </a:rPr>
              <a:t>as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t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>
                <a:solidFill>
                  <a:srgbClr val="953D46"/>
                </a:solidFill>
              </a:rPr>
              <a:t># </a:t>
            </a:r>
            <a:r>
              <a:rPr lang="ko-KR" altLang="en-US" sz="1400" dirty="0">
                <a:solidFill>
                  <a:srgbClr val="953D46"/>
                </a:solidFill>
              </a:rPr>
              <a:t>삼각형 </a:t>
            </a:r>
            <a:r>
              <a:rPr lang="ko-KR" altLang="en-US" sz="1400" dirty="0" smtClean="0">
                <a:solidFill>
                  <a:srgbClr val="953D46"/>
                </a:solidFill>
              </a:rPr>
              <a:t>그리기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err="1" smtClean="0"/>
              <a:t>t.forward</a:t>
            </a:r>
            <a:r>
              <a:rPr lang="en-US" altLang="ko-KR" sz="1400" dirty="0" smtClean="0"/>
              <a:t>(100)</a:t>
            </a:r>
            <a:br>
              <a:rPr lang="en-US" altLang="ko-KR" sz="1400" dirty="0" smtClean="0"/>
            </a:br>
            <a:r>
              <a:rPr lang="en-US" altLang="ko-KR" sz="1400" dirty="0" err="1" smtClean="0"/>
              <a:t>t.left</a:t>
            </a:r>
            <a:r>
              <a:rPr lang="en-US" altLang="ko-KR" sz="1400" dirty="0" smtClean="0"/>
              <a:t>(120)</a:t>
            </a:r>
            <a:br>
              <a:rPr lang="en-US" altLang="ko-KR" sz="1400" dirty="0" smtClean="0"/>
            </a:br>
            <a:r>
              <a:rPr lang="en-US" altLang="ko-KR" sz="1400" dirty="0" err="1" smtClean="0"/>
              <a:t>t.forward</a:t>
            </a:r>
            <a:r>
              <a:rPr lang="en-US" altLang="ko-KR" sz="1400" dirty="0" smtClean="0"/>
              <a:t>(100)</a:t>
            </a:r>
            <a:br>
              <a:rPr lang="en-US" altLang="ko-KR" sz="1400" dirty="0" smtClean="0"/>
            </a:br>
            <a:r>
              <a:rPr lang="en-US" altLang="ko-KR" sz="1400" dirty="0" err="1" smtClean="0"/>
              <a:t>t.left</a:t>
            </a:r>
            <a:r>
              <a:rPr lang="en-US" altLang="ko-KR" sz="1400" dirty="0" smtClean="0"/>
              <a:t>(120)</a:t>
            </a:r>
            <a:br>
              <a:rPr lang="en-US" altLang="ko-KR" sz="1400" dirty="0" smtClean="0"/>
            </a:br>
            <a:r>
              <a:rPr lang="en-US" altLang="ko-KR" sz="1400" dirty="0" err="1" smtClean="0"/>
              <a:t>t.forward</a:t>
            </a:r>
            <a:r>
              <a:rPr lang="en-US" altLang="ko-KR" sz="1400" dirty="0" smtClean="0"/>
              <a:t>(100)</a:t>
            </a:r>
            <a:br>
              <a:rPr lang="en-US" altLang="ko-KR" sz="1400" dirty="0" smtClean="0"/>
            </a:br>
            <a:r>
              <a:rPr lang="en-US" altLang="ko-KR" sz="1400" dirty="0" err="1" smtClean="0"/>
              <a:t>t.left</a:t>
            </a:r>
            <a:r>
              <a:rPr lang="en-US" altLang="ko-KR" sz="1400" dirty="0" smtClean="0"/>
              <a:t>(120)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>
                <a:solidFill>
                  <a:srgbClr val="953D46"/>
                </a:solidFill>
              </a:rPr>
              <a:t># </a:t>
            </a:r>
            <a:r>
              <a:rPr lang="ko-KR" altLang="en-US" sz="1400" dirty="0">
                <a:solidFill>
                  <a:srgbClr val="953D46"/>
                </a:solidFill>
              </a:rPr>
              <a:t>사각형 그리기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err="1"/>
              <a:t>t.forward</a:t>
            </a:r>
            <a:r>
              <a:rPr lang="en-US" altLang="ko-KR" sz="1400" dirty="0"/>
              <a:t>(100</a:t>
            </a:r>
            <a:r>
              <a:rPr lang="en-US" altLang="ko-KR" sz="1400" dirty="0" smtClean="0"/>
              <a:t>)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err="1"/>
              <a:t>t.left</a:t>
            </a:r>
            <a:r>
              <a:rPr lang="en-US" altLang="ko-KR" sz="1400" dirty="0"/>
              <a:t>(90</a:t>
            </a:r>
            <a:r>
              <a:rPr lang="en-US" altLang="ko-KR" sz="1400" dirty="0" smtClean="0"/>
              <a:t>)</a:t>
            </a:r>
            <a:r>
              <a:rPr lang="en-US" altLang="ko-KR" sz="1400" dirty="0">
                <a:solidFill>
                  <a:srgbClr val="953D46"/>
                </a:solidFill>
              </a:rPr>
              <a:t/>
            </a:r>
            <a:br>
              <a:rPr lang="en-US" altLang="ko-KR" sz="1400" dirty="0">
                <a:solidFill>
                  <a:srgbClr val="953D46"/>
                </a:solidFill>
              </a:rPr>
            </a:br>
            <a:r>
              <a:rPr lang="en-US" altLang="ko-KR" sz="1400" dirty="0" err="1"/>
              <a:t>t.forward</a:t>
            </a:r>
            <a:r>
              <a:rPr lang="en-US" altLang="ko-KR" sz="1400" dirty="0"/>
              <a:t>(100</a:t>
            </a:r>
            <a:r>
              <a:rPr lang="en-US" altLang="ko-KR" sz="1400" dirty="0" smtClean="0"/>
              <a:t>)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en-US" altLang="ko-KR" sz="1400" dirty="0" err="1"/>
              <a:t>t.left</a:t>
            </a:r>
            <a:r>
              <a:rPr lang="en-US" altLang="ko-KR" sz="1400" dirty="0"/>
              <a:t>(90)</a:t>
            </a:r>
            <a:br>
              <a:rPr lang="en-US" altLang="ko-KR" sz="1400" dirty="0"/>
            </a:br>
            <a:r>
              <a:rPr lang="en-US" altLang="ko-KR" sz="1400" dirty="0" err="1"/>
              <a:t>t.forward</a:t>
            </a:r>
            <a:r>
              <a:rPr lang="en-US" altLang="ko-KR" sz="1400" dirty="0"/>
              <a:t>(100)</a:t>
            </a:r>
            <a:br>
              <a:rPr lang="en-US" altLang="ko-KR" sz="1400" dirty="0"/>
            </a:br>
            <a:r>
              <a:rPr lang="en-US" altLang="ko-KR" sz="1400" dirty="0" err="1"/>
              <a:t>t.left</a:t>
            </a:r>
            <a:r>
              <a:rPr lang="en-US" altLang="ko-KR" sz="1400" dirty="0"/>
              <a:t>(90)</a:t>
            </a:r>
            <a:br>
              <a:rPr lang="en-US" altLang="ko-KR" sz="1400" dirty="0"/>
            </a:br>
            <a:r>
              <a:rPr lang="en-US" altLang="ko-KR" sz="1400" dirty="0" err="1"/>
              <a:t>t.forward</a:t>
            </a:r>
            <a:r>
              <a:rPr lang="en-US" altLang="ko-KR" sz="1400" dirty="0"/>
              <a:t>(100)</a:t>
            </a:r>
            <a:br>
              <a:rPr lang="en-US" altLang="ko-KR" sz="1400" dirty="0"/>
            </a:br>
            <a:r>
              <a:rPr lang="en-US" altLang="ko-KR" sz="1400" dirty="0" err="1"/>
              <a:t>t.left</a:t>
            </a:r>
            <a:r>
              <a:rPr lang="en-US" altLang="ko-KR" sz="1400" dirty="0"/>
              <a:t>(90)</a:t>
            </a:r>
            <a:br>
              <a:rPr lang="en-US" altLang="ko-KR" sz="1400" dirty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>
                <a:solidFill>
                  <a:srgbClr val="953D46"/>
                </a:solidFill>
              </a:rPr>
              <a:t># </a:t>
            </a:r>
            <a:r>
              <a:rPr lang="ko-KR" altLang="en-US" sz="1400" dirty="0">
                <a:solidFill>
                  <a:srgbClr val="953D46"/>
                </a:solidFill>
              </a:rPr>
              <a:t>원 </a:t>
            </a:r>
            <a:r>
              <a:rPr lang="ko-KR" altLang="en-US" sz="1400" dirty="0" smtClean="0">
                <a:solidFill>
                  <a:srgbClr val="953D46"/>
                </a:solidFill>
              </a:rPr>
              <a:t>그리기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err="1" smtClean="0"/>
              <a:t>t.circle</a:t>
            </a:r>
            <a:r>
              <a:rPr lang="en-US" altLang="ko-KR" sz="1400" dirty="0" smtClean="0"/>
              <a:t>(50)</a:t>
            </a:r>
            <a:endParaRPr lang="en-US" altLang="ko-KR" sz="1400" dirty="0" smtClean="0">
              <a:solidFill>
                <a:srgbClr val="953D46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498148" y="1355146"/>
            <a:ext cx="5587879" cy="54150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>
                <a:solidFill>
                  <a:srgbClr val="953D46"/>
                </a:solidFill>
              </a:rPr>
              <a:t># </a:t>
            </a:r>
            <a:r>
              <a:rPr lang="ko-KR" altLang="en-US" sz="1400" dirty="0" smtClean="0">
                <a:solidFill>
                  <a:srgbClr val="953D46"/>
                </a:solidFill>
              </a:rPr>
              <a:t>거북이가 </a:t>
            </a:r>
            <a:r>
              <a:rPr lang="en-US" altLang="ko-KR" sz="1400" dirty="0" smtClean="0">
                <a:solidFill>
                  <a:srgbClr val="953D46"/>
                </a:solidFill>
              </a:rPr>
              <a:t>100</a:t>
            </a:r>
            <a:r>
              <a:rPr lang="ko-KR" altLang="en-US" sz="1400" dirty="0" smtClean="0">
                <a:solidFill>
                  <a:srgbClr val="953D46"/>
                </a:solidFill>
              </a:rPr>
              <a:t>만큼 앞으로 이동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>
                <a:solidFill>
                  <a:srgbClr val="953D46"/>
                </a:solidFill>
              </a:rPr>
              <a:t># </a:t>
            </a:r>
            <a:r>
              <a:rPr lang="ko-KR" altLang="en-US" sz="1400" dirty="0" smtClean="0">
                <a:solidFill>
                  <a:srgbClr val="953D46"/>
                </a:solidFill>
              </a:rPr>
              <a:t>거북이가 왼쪽으로 </a:t>
            </a:r>
            <a:r>
              <a:rPr lang="en-US" altLang="ko-KR" sz="1400" dirty="0" smtClean="0">
                <a:solidFill>
                  <a:srgbClr val="953D46"/>
                </a:solidFill>
              </a:rPr>
              <a:t>120</a:t>
            </a:r>
            <a:r>
              <a:rPr lang="ko-KR" altLang="en-US" sz="1400" dirty="0" smtClean="0">
                <a:solidFill>
                  <a:srgbClr val="953D46"/>
                </a:solidFill>
              </a:rPr>
              <a:t>도 회전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>
                <a:solidFill>
                  <a:srgbClr val="953D46"/>
                </a:solidFill>
              </a:rPr>
              <a:t># </a:t>
            </a:r>
            <a:r>
              <a:rPr lang="ko-KR" altLang="en-US" sz="1400" dirty="0" smtClean="0">
                <a:solidFill>
                  <a:srgbClr val="953D46"/>
                </a:solidFill>
              </a:rPr>
              <a:t>위 과정을 두 번 반복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>
                <a:solidFill>
                  <a:srgbClr val="953D46"/>
                </a:solidFill>
              </a:rPr>
              <a:t># </a:t>
            </a:r>
            <a:r>
              <a:rPr lang="ko-KR" altLang="en-US" sz="1400" dirty="0" smtClean="0">
                <a:solidFill>
                  <a:srgbClr val="953D46"/>
                </a:solidFill>
              </a:rPr>
              <a:t>거북이가 </a:t>
            </a:r>
            <a:r>
              <a:rPr lang="en-US" altLang="ko-KR" sz="1400" dirty="0" smtClean="0">
                <a:solidFill>
                  <a:srgbClr val="953D46"/>
                </a:solidFill>
              </a:rPr>
              <a:t>100</a:t>
            </a:r>
            <a:r>
              <a:rPr lang="ko-KR" altLang="en-US" sz="1400" dirty="0" smtClean="0">
                <a:solidFill>
                  <a:srgbClr val="953D46"/>
                </a:solidFill>
              </a:rPr>
              <a:t>만큼 앞으로 이동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>
                <a:solidFill>
                  <a:srgbClr val="953D46"/>
                </a:solidFill>
              </a:rPr>
              <a:t># </a:t>
            </a:r>
            <a:r>
              <a:rPr lang="ko-KR" altLang="en-US" sz="1400" dirty="0" smtClean="0">
                <a:solidFill>
                  <a:srgbClr val="953D46"/>
                </a:solidFill>
              </a:rPr>
              <a:t>거북이가 왼쪽으로 </a:t>
            </a:r>
            <a:r>
              <a:rPr lang="en-US" altLang="ko-KR" sz="1400" dirty="0" smtClean="0">
                <a:solidFill>
                  <a:srgbClr val="953D46"/>
                </a:solidFill>
              </a:rPr>
              <a:t>90° </a:t>
            </a:r>
            <a:r>
              <a:rPr lang="ko-KR" altLang="en-US" sz="1400" dirty="0" smtClean="0">
                <a:solidFill>
                  <a:srgbClr val="953D46"/>
                </a:solidFill>
              </a:rPr>
              <a:t>회전</a:t>
            </a:r>
            <a:r>
              <a:rPr lang="en-US" altLang="ko-KR" sz="1400" dirty="0" smtClean="0">
                <a:solidFill>
                  <a:srgbClr val="953D46"/>
                </a:solidFill>
              </a:rPr>
              <a:t/>
            </a:r>
            <a:br>
              <a:rPr lang="en-US" altLang="ko-KR" sz="1400" dirty="0" smtClean="0">
                <a:solidFill>
                  <a:srgbClr val="953D46"/>
                </a:solidFill>
              </a:rPr>
            </a:br>
            <a:r>
              <a:rPr lang="en-US" altLang="ko-KR" sz="1400" dirty="0" smtClean="0">
                <a:solidFill>
                  <a:srgbClr val="953D46"/>
                </a:solidFill>
              </a:rPr>
              <a:t># </a:t>
            </a:r>
            <a:r>
              <a:rPr lang="ko-KR" altLang="en-US" sz="1400" dirty="0" smtClean="0">
                <a:solidFill>
                  <a:srgbClr val="953D46"/>
                </a:solidFill>
              </a:rPr>
              <a:t>위 과정을 세 번 반복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>
                <a:solidFill>
                  <a:srgbClr val="953D46"/>
                </a:solidFill>
              </a:rPr>
              <a:t># </a:t>
            </a:r>
            <a:r>
              <a:rPr lang="ko-KR" altLang="en-US" sz="1400" dirty="0" smtClean="0">
                <a:solidFill>
                  <a:srgbClr val="953D46"/>
                </a:solidFill>
              </a:rPr>
              <a:t>반지름이 </a:t>
            </a:r>
            <a:r>
              <a:rPr lang="en-US" altLang="ko-KR" sz="1400" dirty="0" smtClean="0">
                <a:solidFill>
                  <a:srgbClr val="953D46"/>
                </a:solidFill>
              </a:rPr>
              <a:t>50</a:t>
            </a:r>
            <a:r>
              <a:rPr lang="ko-KR" altLang="en-US" sz="1400" dirty="0" smtClean="0">
                <a:solidFill>
                  <a:srgbClr val="953D46"/>
                </a:solidFill>
              </a:rPr>
              <a:t>인 원을 그림</a:t>
            </a:r>
            <a:endParaRPr lang="en-US" altLang="ko-KR" sz="1400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97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그래픽으로 도형을 그리는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508744" cy="5415059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IDLE</a:t>
            </a:r>
            <a:r>
              <a:rPr lang="ko-KR" altLang="en-US" dirty="0"/>
              <a:t>을 실행하고 </a:t>
            </a:r>
            <a:r>
              <a:rPr lang="en-US" altLang="ko-KR" dirty="0"/>
              <a:t>File </a:t>
            </a:r>
            <a:r>
              <a:rPr lang="ko-KR" altLang="en-US" dirty="0"/>
              <a:t>→ </a:t>
            </a:r>
            <a:r>
              <a:rPr lang="en-US" altLang="ko-KR" dirty="0"/>
              <a:t>New File</a:t>
            </a:r>
            <a:r>
              <a:rPr lang="ko-KR" altLang="en-US" dirty="0"/>
              <a:t>을 선택해 새 파일을 만든 다음</a:t>
            </a:r>
            <a:r>
              <a:rPr lang="en-US" altLang="ko-KR" dirty="0"/>
              <a:t>, </a:t>
            </a:r>
            <a:r>
              <a:rPr lang="ko-KR" altLang="en-US" dirty="0"/>
              <a:t>위와 </a:t>
            </a:r>
            <a:r>
              <a:rPr lang="ko-KR" altLang="en-US" dirty="0" smtClean="0"/>
              <a:t>같이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코드 입력</a:t>
            </a:r>
            <a:r>
              <a:rPr lang="en-US" altLang="ko-KR" dirty="0" smtClean="0"/>
              <a:t>. </a:t>
            </a:r>
            <a:r>
              <a:rPr lang="en-US" altLang="ko-KR" dirty="0"/>
              <a:t>forward </a:t>
            </a:r>
            <a:r>
              <a:rPr lang="ko-KR" altLang="en-US" dirty="0"/>
              <a:t>대신 </a:t>
            </a:r>
            <a:r>
              <a:rPr lang="en-US" altLang="ko-KR" dirty="0" err="1"/>
              <a:t>fd</a:t>
            </a:r>
            <a:r>
              <a:rPr lang="en-US" altLang="ko-KR" dirty="0"/>
              <a:t>, left </a:t>
            </a:r>
            <a:r>
              <a:rPr lang="ko-KR" altLang="en-US" dirty="0"/>
              <a:t>대신 </a:t>
            </a:r>
            <a:r>
              <a:rPr lang="en-US" altLang="ko-KR" dirty="0" err="1"/>
              <a:t>lt</a:t>
            </a:r>
            <a:r>
              <a:rPr lang="ko-KR" altLang="en-US" dirty="0"/>
              <a:t>를 입력해도 </a:t>
            </a:r>
            <a:r>
              <a:rPr lang="ko-KR" altLang="en-US" dirty="0" smtClean="0"/>
              <a:t>됨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Run </a:t>
            </a:r>
            <a:r>
              <a:rPr lang="ko-KR" altLang="en-US" dirty="0"/>
              <a:t>→ </a:t>
            </a:r>
            <a:r>
              <a:rPr lang="en-US" altLang="ko-KR" dirty="0"/>
              <a:t>Run Module</a:t>
            </a:r>
            <a:r>
              <a:rPr lang="ko-KR" altLang="en-US" dirty="0"/>
              <a:t>을 선택하거나 </a:t>
            </a:r>
            <a:r>
              <a:rPr lang="en-US" altLang="ko-KR" dirty="0"/>
              <a:t>F5 </a:t>
            </a:r>
            <a:r>
              <a:rPr lang="ko-KR" altLang="en-US" dirty="0"/>
              <a:t>를 </a:t>
            </a:r>
            <a:r>
              <a:rPr lang="ko-KR" altLang="en-US" dirty="0" smtClean="0"/>
              <a:t>누름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2449681"/>
            <a:ext cx="6106342" cy="38320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10113" y="3429001"/>
            <a:ext cx="1612996" cy="2304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4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그래픽으로 도형을 그리는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508744" cy="5415059"/>
          </a:xfrm>
        </p:spPr>
        <p:txBody>
          <a:bodyPr>
            <a:noAutofit/>
          </a:bodyPr>
          <a:lstStyle/>
          <a:p>
            <a:r>
              <a:rPr lang="ko-KR" altLang="en-US" dirty="0"/>
              <a:t>다른 이름으로 저장할 것인지 묻는 창이 뜨면 확인 버튼을 </a:t>
            </a:r>
            <a:r>
              <a:rPr lang="ko-KR" altLang="en-US" dirty="0" smtClean="0"/>
              <a:t>누름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파일 이름을 </a:t>
            </a:r>
            <a:r>
              <a:rPr lang="en-US" altLang="ko-KR" dirty="0"/>
              <a:t>02B-turtle</a:t>
            </a:r>
            <a:r>
              <a:rPr lang="ko-KR" altLang="en-US" dirty="0"/>
              <a:t>로 입력하고 저장 버튼을 </a:t>
            </a:r>
            <a:r>
              <a:rPr lang="ko-KR" altLang="en-US" dirty="0" smtClean="0"/>
              <a:t>누름</a:t>
            </a:r>
            <a:r>
              <a:rPr lang="en-US" altLang="ko-KR" dirty="0" smtClean="0"/>
              <a:t>.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79" y="2443480"/>
            <a:ext cx="6624805" cy="395449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419860" y="5848494"/>
            <a:ext cx="748891" cy="2304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98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그래픽으로 도형을 그리는 프로그램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92" y="1560261"/>
            <a:ext cx="4498081" cy="4666649"/>
          </a:xfrm>
        </p:spPr>
      </p:pic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99679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그래픽으로 도형을 그리는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에러 메시지를 보고 에러 위치 </a:t>
            </a:r>
            <a:r>
              <a:rPr lang="ko-KR" altLang="en-US" dirty="0" smtClean="0"/>
              <a:t>찾기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/>
              <a:t>프로그램을 여러 줄로 만들었을 때 에러가 발생하면 어느 위치에서 에러가 발생했는지 찾기 </a:t>
            </a:r>
            <a:r>
              <a:rPr lang="ko-KR" altLang="en-US" sz="1600" dirty="0" smtClean="0"/>
              <a:t>어렵습니다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이럴 때는 </a:t>
            </a:r>
            <a:r>
              <a:rPr lang="ko-KR" altLang="en-US" sz="1600" dirty="0" err="1"/>
              <a:t>파이썬이</a:t>
            </a:r>
            <a:r>
              <a:rPr lang="ko-KR" altLang="en-US" sz="1600" dirty="0"/>
              <a:t> 알려 준 에러 메시지에서 힌트를 얻을 수 있습니다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err="1" smtClean="0">
                <a:solidFill>
                  <a:srgbClr val="953D46"/>
                </a:solidFill>
              </a:rPr>
              <a:t>Traceback</a:t>
            </a:r>
            <a:r>
              <a:rPr lang="en-US" altLang="ko-KR" sz="1600" dirty="0" smtClean="0">
                <a:solidFill>
                  <a:srgbClr val="953D46"/>
                </a:solidFill>
              </a:rPr>
              <a:t> </a:t>
            </a:r>
            <a:r>
              <a:rPr lang="en-US" altLang="ko-KR" sz="1600" dirty="0">
                <a:solidFill>
                  <a:srgbClr val="953D46"/>
                </a:solidFill>
              </a:rPr>
              <a:t>(most recent call last</a:t>
            </a:r>
            <a:r>
              <a:rPr lang="en-US" altLang="ko-KR" sz="1600" dirty="0" smtClean="0">
                <a:solidFill>
                  <a:srgbClr val="953D46"/>
                </a:solidFill>
              </a:rPr>
              <a:t>):</a:t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>
                <a:solidFill>
                  <a:srgbClr val="953D46"/>
                </a:solidFill>
              </a:rPr>
              <a:t>    File </a:t>
            </a:r>
            <a:r>
              <a:rPr lang="en-US" altLang="ko-KR" sz="1600" dirty="0">
                <a:solidFill>
                  <a:srgbClr val="953D46"/>
                </a:solidFill>
              </a:rPr>
              <a:t>"C:\Users\Work\02B-turtle.py", line 14, in &lt;</a:t>
            </a:r>
            <a:r>
              <a:rPr lang="en-US" altLang="ko-KR" sz="1600" dirty="0" smtClean="0">
                <a:solidFill>
                  <a:srgbClr val="953D46"/>
                </a:solidFill>
              </a:rPr>
              <a:t>module&gt;</a:t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>
                <a:solidFill>
                  <a:srgbClr val="953D46"/>
                </a:solidFill>
              </a:rPr>
              <a:t>       </a:t>
            </a:r>
            <a:r>
              <a:rPr lang="en-US" altLang="ko-KR" sz="1600" dirty="0" err="1" smtClean="0">
                <a:solidFill>
                  <a:srgbClr val="953D46"/>
                </a:solidFill>
              </a:rPr>
              <a:t>t.let</a:t>
            </a:r>
            <a:r>
              <a:rPr lang="en-US" altLang="ko-KR" sz="1600" dirty="0" smtClean="0">
                <a:solidFill>
                  <a:srgbClr val="953D46"/>
                </a:solidFill>
              </a:rPr>
              <a:t>(90)</a:t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err="1" smtClean="0">
                <a:solidFill>
                  <a:srgbClr val="953D46"/>
                </a:solidFill>
              </a:rPr>
              <a:t>AttributeError</a:t>
            </a:r>
            <a:r>
              <a:rPr lang="en-US" altLang="ko-KR" sz="1600" dirty="0">
                <a:solidFill>
                  <a:srgbClr val="953D46"/>
                </a:solidFill>
              </a:rPr>
              <a:t>: 'module' object has no attribute </a:t>
            </a:r>
            <a:r>
              <a:rPr lang="en-US" altLang="ko-KR" sz="1600" dirty="0" smtClean="0">
                <a:solidFill>
                  <a:srgbClr val="953D46"/>
                </a:solidFill>
              </a:rPr>
              <a:t>'let‘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위의 </a:t>
            </a:r>
            <a:r>
              <a:rPr lang="ko-KR" altLang="en-US" sz="1600" dirty="0"/>
              <a:t>에러는 </a:t>
            </a:r>
            <a:r>
              <a:rPr lang="en-US" altLang="ko-KR" sz="1600" dirty="0"/>
              <a:t>left </a:t>
            </a:r>
            <a:r>
              <a:rPr lang="ko-KR" altLang="en-US" sz="1600" dirty="0"/>
              <a:t>명령어를 </a:t>
            </a:r>
            <a:r>
              <a:rPr lang="en-US" altLang="ko-KR" sz="1600" dirty="0"/>
              <a:t>let</a:t>
            </a:r>
            <a:r>
              <a:rPr lang="ko-KR" altLang="en-US" sz="1600" dirty="0"/>
              <a:t>으로 잘못 입력해서 발생한 에러입니다</a:t>
            </a:r>
            <a:r>
              <a:rPr lang="en-US" altLang="ko-KR" sz="1600" dirty="0"/>
              <a:t>. line 14</a:t>
            </a:r>
            <a:r>
              <a:rPr lang="ko-KR" altLang="en-US" sz="1600" dirty="0"/>
              <a:t>를 보고 열네 </a:t>
            </a:r>
            <a:r>
              <a:rPr lang="ko-KR" altLang="en-US" sz="1600" dirty="0" smtClean="0"/>
              <a:t>번째 줄에 </a:t>
            </a:r>
            <a:r>
              <a:rPr lang="ko-KR" altLang="en-US" sz="1600" dirty="0"/>
              <a:t>입력한 </a:t>
            </a:r>
            <a:r>
              <a:rPr lang="en-US" altLang="ko-KR" sz="1600" dirty="0" err="1"/>
              <a:t>t.let</a:t>
            </a:r>
            <a:r>
              <a:rPr lang="en-US" altLang="ko-KR" sz="1600" dirty="0"/>
              <a:t>(90)</a:t>
            </a:r>
            <a:r>
              <a:rPr lang="ko-KR" altLang="en-US" sz="1600" dirty="0"/>
              <a:t>에 문제가 있다는 것을 알 수 있습니다</a:t>
            </a:r>
            <a:r>
              <a:rPr lang="en-US" altLang="ko-KR" sz="1600" dirty="0"/>
              <a:t>. no attribute ‘let’</a:t>
            </a:r>
            <a:r>
              <a:rPr lang="ko-KR" altLang="en-US" sz="1600" dirty="0"/>
              <a:t>은 </a:t>
            </a:r>
            <a:r>
              <a:rPr lang="en-US" altLang="ko-KR" sz="1600" dirty="0"/>
              <a:t>let</a:t>
            </a:r>
            <a:r>
              <a:rPr lang="ko-KR" altLang="en-US" sz="1600" dirty="0"/>
              <a:t>이라는 </a:t>
            </a:r>
            <a:r>
              <a:rPr lang="ko-KR" altLang="en-US" sz="1600" dirty="0" smtClean="0"/>
              <a:t>명령어가 </a:t>
            </a:r>
            <a:r>
              <a:rPr lang="ko-KR" altLang="en-US" sz="1600" dirty="0"/>
              <a:t>없다는 뜻입니다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곧 </a:t>
            </a:r>
            <a:r>
              <a:rPr lang="en-US" altLang="ko-KR" sz="1600" dirty="0"/>
              <a:t>left</a:t>
            </a:r>
            <a:r>
              <a:rPr lang="ko-KR" altLang="en-US" sz="1600" dirty="0"/>
              <a:t>를 잘못 입력했다는 말입니다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4916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그래픽으로 도형을 그리는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에러 메시지 창이 떴을 때 에러 위치 찾기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/>
              <a:t>에러 메시지가 대화 창으로 뜨면 어느 위치에서 에러가 발생했는지 정확한 행 번호를 알 수 </a:t>
            </a:r>
            <a:r>
              <a:rPr lang="ko-KR" altLang="en-US" sz="1600" dirty="0" smtClean="0"/>
              <a:t>없습니다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대신 프로그램의 입력 커서가 에러가 발생한 곳 근처로 옮겨진 것을 알 수 있습니다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대화 </a:t>
            </a:r>
            <a:r>
              <a:rPr lang="ko-KR" altLang="en-US" sz="1600" dirty="0"/>
              <a:t>창을 닫고 커서의 앞뒤 부분을 살펴보면 에러를 쉽게 찾을 수 있습니다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/>
              <a:t/>
            </a:r>
            <a:br>
              <a:rPr lang="en-US" altLang="ko-KR" sz="1600" dirty="0"/>
            </a:b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04" y="3486607"/>
            <a:ext cx="2707529" cy="214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8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그래픽으로 도형을 그리는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응용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02B-turtle.py </a:t>
            </a:r>
            <a:r>
              <a:rPr lang="ko-KR" altLang="en-US" dirty="0"/>
              <a:t>파일이 열린 상태에서 </a:t>
            </a:r>
            <a:r>
              <a:rPr lang="en-US" altLang="ko-KR" dirty="0"/>
              <a:t>File </a:t>
            </a:r>
            <a:r>
              <a:rPr lang="ko-KR" altLang="en-US" dirty="0"/>
              <a:t>→ </a:t>
            </a:r>
            <a:r>
              <a:rPr lang="en-US" altLang="ko-KR" dirty="0"/>
              <a:t>Save As…</a:t>
            </a:r>
            <a:r>
              <a:rPr lang="ko-KR" altLang="en-US" dirty="0"/>
              <a:t>를 선택하거나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Ctrl + </a:t>
            </a:r>
            <a:r>
              <a:rPr lang="en-US" altLang="ko-KR" dirty="0"/>
              <a:t>Shift + S </a:t>
            </a:r>
            <a:r>
              <a:rPr lang="ko-KR" altLang="en-US" dirty="0"/>
              <a:t>를 </a:t>
            </a:r>
            <a:r>
              <a:rPr lang="ko-KR" altLang="en-US" dirty="0" smtClean="0"/>
              <a:t>누름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92" y="2507288"/>
            <a:ext cx="4378683" cy="41477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54346" y="3837461"/>
            <a:ext cx="1538335" cy="11000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07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그래픽으로 도형을 그리는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이름을 </a:t>
            </a:r>
            <a:r>
              <a:rPr lang="en-US" altLang="ko-KR" dirty="0"/>
              <a:t>02C-turtle2</a:t>
            </a:r>
            <a:r>
              <a:rPr lang="ko-KR" altLang="en-US" dirty="0"/>
              <a:t>로 입력하고 저장 버튼을 </a:t>
            </a:r>
            <a:r>
              <a:rPr lang="ko-KR" altLang="en-US" dirty="0" smtClean="0"/>
              <a:t>누름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기존 </a:t>
            </a:r>
            <a:r>
              <a:rPr lang="ko-KR" altLang="en-US" dirty="0"/>
              <a:t>파일이 </a:t>
            </a:r>
            <a:r>
              <a:rPr lang="ko-KR" altLang="en-US" dirty="0" smtClean="0"/>
              <a:t>새로 </a:t>
            </a:r>
            <a:r>
              <a:rPr lang="ko-KR" altLang="en-US" dirty="0"/>
              <a:t>지정한 파일 이름으로 </a:t>
            </a:r>
            <a:r>
              <a:rPr lang="ko-KR" altLang="en-US" dirty="0" smtClean="0"/>
              <a:t>저장됨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9" y="2161646"/>
            <a:ext cx="6701713" cy="400040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04646" y="5618065"/>
            <a:ext cx="748891" cy="1728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645852" y="5618067"/>
            <a:ext cx="921712" cy="17281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39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그래픽으로 도형을 그리는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03740" y="1408531"/>
            <a:ext cx="9625711" cy="5545932"/>
            <a:chOff x="303740" y="1408531"/>
            <a:chExt cx="9625711" cy="5545932"/>
          </a:xfrm>
        </p:grpSpPr>
        <p:grpSp>
          <p:nvGrpSpPr>
            <p:cNvPr id="6" name="그룹 5"/>
            <p:cNvGrpSpPr/>
            <p:nvPr/>
          </p:nvGrpSpPr>
          <p:grpSpPr>
            <a:xfrm>
              <a:off x="303740" y="1408531"/>
              <a:ext cx="5960689" cy="5415060"/>
              <a:chOff x="514129" y="1327841"/>
              <a:chExt cx="5945015" cy="5415060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4598799" y="5644999"/>
                <a:ext cx="1209747" cy="230428"/>
              </a:xfrm>
              <a:prstGeom prst="rect">
                <a:avLst/>
              </a:prstGeom>
              <a:solidFill>
                <a:srgbClr val="FFFF00"/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6" name="내용 개체 틀 2"/>
              <p:cNvSpPr txBox="1">
                <a:spLocks/>
              </p:cNvSpPr>
              <p:nvPr/>
            </p:nvSpPr>
            <p:spPr>
              <a:xfrm>
                <a:off x="2657082" y="1327841"/>
                <a:ext cx="3802062" cy="54150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Tx/>
                  <a:buBlip>
                    <a:blip r:embed="rId2"/>
                  </a:buBlip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Blip>
                    <a:blip r:embed="rId3"/>
                  </a:buBlip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FontTx/>
                  <a:buBlip>
                    <a:blip r:embed="rId4"/>
                  </a:buBlip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>
                    <a:solidFill>
                      <a:srgbClr val="953D46"/>
                    </a:solidFill>
                  </a:rPr>
                  <a:t/>
                </a:r>
                <a:br>
                  <a:rPr lang="en-US" altLang="ko-KR" sz="1400" dirty="0" smtClean="0">
                    <a:solidFill>
                      <a:srgbClr val="953D46"/>
                    </a:solidFill>
                  </a:rPr>
                </a:br>
                <a:r>
                  <a:rPr lang="en-US" altLang="ko-KR" sz="1400" dirty="0" smtClean="0">
                    <a:solidFill>
                      <a:srgbClr val="953D46"/>
                    </a:solidFill>
                  </a:rPr>
                  <a:t># </a:t>
                </a:r>
                <a:r>
                  <a:rPr lang="ko-KR" altLang="en-US" sz="1400" dirty="0" smtClean="0">
                    <a:solidFill>
                      <a:srgbClr val="953D46"/>
                    </a:solidFill>
                  </a:rPr>
                  <a:t>펜 색상을 빨간색으로 바꿈</a:t>
                </a:r>
                <a:r>
                  <a:rPr lang="en-US" altLang="ko-KR" sz="1400" dirty="0" smtClean="0">
                    <a:solidFill>
                      <a:srgbClr val="953D46"/>
                    </a:solidFill>
                  </a:rPr>
                  <a:t/>
                </a:r>
                <a:br>
                  <a:rPr lang="en-US" altLang="ko-KR" sz="1400" dirty="0" smtClean="0">
                    <a:solidFill>
                      <a:srgbClr val="953D46"/>
                    </a:solidFill>
                  </a:rPr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>
                    <a:solidFill>
                      <a:srgbClr val="953D46"/>
                    </a:solidFill>
                  </a:rPr>
                  <a:t># </a:t>
                </a:r>
                <a:r>
                  <a:rPr lang="ko-KR" altLang="en-US" sz="1400" dirty="0" smtClean="0">
                    <a:solidFill>
                      <a:srgbClr val="953D46"/>
                    </a:solidFill>
                  </a:rPr>
                  <a:t>펜 색상을 녹색으로 바꿈</a:t>
                </a:r>
                <a:r>
                  <a:rPr lang="en-US" altLang="ko-KR" sz="1400" dirty="0" smtClean="0">
                    <a:solidFill>
                      <a:srgbClr val="953D46"/>
                    </a:solidFill>
                  </a:rPr>
                  <a:t/>
                </a:r>
                <a:br>
                  <a:rPr lang="en-US" altLang="ko-KR" sz="1400" dirty="0" smtClean="0">
                    <a:solidFill>
                      <a:srgbClr val="953D46"/>
                    </a:solidFill>
                  </a:rPr>
                </a:br>
                <a:r>
                  <a:rPr lang="en-US" altLang="ko-KR" sz="1400" dirty="0" smtClean="0">
                    <a:solidFill>
                      <a:srgbClr val="953D46"/>
                    </a:solidFill>
                  </a:rPr>
                  <a:t># </a:t>
                </a:r>
                <a:r>
                  <a:rPr lang="ko-KR" altLang="en-US" sz="1400" dirty="0" smtClean="0">
                    <a:solidFill>
                      <a:srgbClr val="953D46"/>
                    </a:solidFill>
                  </a:rPr>
                  <a:t>펜 굵기를 </a:t>
                </a:r>
                <a:r>
                  <a:rPr lang="en-US" altLang="ko-KR" sz="1400" dirty="0" smtClean="0">
                    <a:solidFill>
                      <a:srgbClr val="953D46"/>
                    </a:solidFill>
                  </a:rPr>
                  <a:t>3</a:t>
                </a:r>
                <a:r>
                  <a:rPr lang="ko-KR" altLang="en-US" sz="1400" dirty="0" smtClean="0">
                    <a:solidFill>
                      <a:srgbClr val="953D46"/>
                    </a:solidFill>
                  </a:rPr>
                  <a:t>으로 바꿈</a:t>
                </a:r>
                <a:r>
                  <a:rPr lang="en-US" altLang="ko-KR" sz="1400" dirty="0" smtClean="0">
                    <a:solidFill>
                      <a:srgbClr val="953D46"/>
                    </a:solidFill>
                  </a:rPr>
                  <a:t/>
                </a:r>
                <a:br>
                  <a:rPr lang="en-US" altLang="ko-KR" sz="1400" dirty="0" smtClean="0">
                    <a:solidFill>
                      <a:srgbClr val="953D46"/>
                    </a:solidFill>
                  </a:rPr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>
                    <a:solidFill>
                      <a:srgbClr val="953D46"/>
                    </a:solidFill>
                  </a:rPr>
                  <a:t/>
                </a:r>
                <a:br>
                  <a:rPr lang="en-US" altLang="ko-KR" sz="1400" dirty="0" smtClean="0">
                    <a:solidFill>
                      <a:srgbClr val="953D46"/>
                    </a:solidFill>
                  </a:rPr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endParaRPr lang="en-US" altLang="ko-KR" sz="1400" dirty="0" smtClean="0">
                  <a:solidFill>
                    <a:srgbClr val="953D46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551562" y="2046431"/>
                <a:ext cx="1269745" cy="288035"/>
              </a:xfrm>
              <a:prstGeom prst="rect">
                <a:avLst/>
              </a:prstGeom>
              <a:solidFill>
                <a:srgbClr val="FFFF00"/>
              </a:solidFill>
              <a:ln w="28575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551562" y="4177891"/>
                <a:ext cx="1269745" cy="460856"/>
              </a:xfrm>
              <a:prstGeom prst="rect">
                <a:avLst/>
              </a:prstGeom>
              <a:solidFill>
                <a:srgbClr val="FFFF00"/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내용 개체 틀 2"/>
              <p:cNvSpPr txBox="1">
                <a:spLocks/>
              </p:cNvSpPr>
              <p:nvPr/>
            </p:nvSpPr>
            <p:spPr>
              <a:xfrm>
                <a:off x="514129" y="1327842"/>
                <a:ext cx="1901360" cy="541505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5425" indent="-225425" algn="l" defTabSz="457200" rtl="0" eaLnBrk="1" latinLnBrk="0" hangingPunct="1">
                  <a:lnSpc>
                    <a:spcPct val="110000"/>
                  </a:lnSpc>
                  <a:spcBef>
                    <a:spcPts val="600"/>
                  </a:spcBef>
                  <a:buFontTx/>
                  <a:buBlip>
                    <a:blip r:embed="rId2"/>
                  </a:buBlip>
                  <a:defRPr sz="18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1pPr>
                <a:lvl2pPr marL="573088" indent="-238125" algn="l" defTabSz="4572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Tx/>
                  <a:buBlip>
                    <a:blip r:embed="rId3"/>
                  </a:buBlip>
                  <a:defRPr sz="16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2pPr>
                <a:lvl3pPr marL="860425" indent="-182563" algn="l" defTabSz="457200" rtl="0" eaLnBrk="1" latinLnBrk="0" hangingPunct="1">
                  <a:lnSpc>
                    <a:spcPct val="110000"/>
                  </a:lnSpc>
                  <a:spcBef>
                    <a:spcPts val="300"/>
                  </a:spcBef>
                  <a:buFontTx/>
                  <a:buBlip>
                    <a:blip r:embed="rId4"/>
                  </a:buBlip>
                  <a:defRPr sz="14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3pPr>
                <a:lvl4pPr marL="1198563" indent="-225425" algn="l" defTabSz="457200" rtl="0" eaLnBrk="1" latinLnBrk="0" hangingPunct="1">
                  <a:lnSpc>
                    <a:spcPct val="110000"/>
                  </a:lnSpc>
                  <a:spcBef>
                    <a:spcPts val="10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4pPr>
                <a:lvl5pPr marL="1544638" indent="-228600" algn="l" defTabSz="457200" rtl="0" eaLnBrk="1" latinLnBrk="0" hangingPunct="1">
                  <a:lnSpc>
                    <a:spcPct val="110000"/>
                  </a:lnSpc>
                  <a:spcBef>
                    <a:spcPts val="0"/>
                  </a:spcBef>
                  <a:buFontTx/>
                  <a:buBlip>
                    <a:blip r:embed="rId2"/>
                  </a:buBlip>
                  <a:defRPr sz="1200" kern="1200">
                    <a:solidFill>
                      <a:srgbClr val="504B4B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400" dirty="0" smtClean="0">
                    <a:solidFill>
                      <a:srgbClr val="953D46"/>
                    </a:solidFill>
                  </a:rPr>
                  <a:t>import </a:t>
                </a:r>
                <a:r>
                  <a:rPr lang="en-US" altLang="ko-KR" sz="1400" dirty="0" smtClean="0"/>
                  <a:t>turtle </a:t>
                </a:r>
                <a:r>
                  <a:rPr lang="en-US" altLang="ko-KR" sz="1400" dirty="0" smtClean="0">
                    <a:solidFill>
                      <a:srgbClr val="953D46"/>
                    </a:solidFill>
                  </a:rPr>
                  <a:t>as</a:t>
                </a:r>
                <a:r>
                  <a:rPr lang="en-US" altLang="ko-KR" sz="1400" dirty="0" smtClean="0"/>
                  <a:t> t</a:t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>
                    <a:solidFill>
                      <a:srgbClr val="953D46"/>
                    </a:solidFill>
                  </a:rPr>
                  <a:t># </a:t>
                </a:r>
                <a:r>
                  <a:rPr lang="ko-KR" altLang="en-US" sz="1400" dirty="0" smtClean="0">
                    <a:solidFill>
                      <a:srgbClr val="953D46"/>
                    </a:solidFill>
                  </a:rPr>
                  <a:t>삼각형 그리기</a:t>
                </a:r>
                <a:r>
                  <a:rPr lang="en-US" altLang="ko-KR" sz="1400" dirty="0" smtClean="0">
                    <a:solidFill>
                      <a:srgbClr val="953D46"/>
                    </a:solidFill>
                  </a:rPr>
                  <a:t/>
                </a:r>
                <a:br>
                  <a:rPr lang="en-US" altLang="ko-KR" sz="1400" dirty="0" smtClean="0">
                    <a:solidFill>
                      <a:srgbClr val="953D46"/>
                    </a:solidFill>
                  </a:rPr>
                </a:br>
                <a:r>
                  <a:rPr lang="en-US" altLang="ko-KR" sz="1400" dirty="0" err="1" smtClean="0"/>
                  <a:t>t.color</a:t>
                </a:r>
                <a:r>
                  <a:rPr lang="en-US" altLang="ko-KR" sz="1400" dirty="0" smtClean="0"/>
                  <a:t>("red")</a:t>
                </a:r>
                <a:r>
                  <a:rPr lang="en-US" altLang="ko-KR" sz="1400" dirty="0" smtClean="0">
                    <a:solidFill>
                      <a:srgbClr val="953D46"/>
                    </a:solidFill>
                  </a:rPr>
                  <a:t/>
                </a:r>
                <a:br>
                  <a:rPr lang="en-US" altLang="ko-KR" sz="1400" dirty="0" smtClean="0">
                    <a:solidFill>
                      <a:srgbClr val="953D46"/>
                    </a:solidFill>
                  </a:rPr>
                </a:br>
                <a:r>
                  <a:rPr lang="en-US" altLang="ko-KR" sz="1400" dirty="0" err="1" smtClean="0"/>
                  <a:t>t.forward</a:t>
                </a:r>
                <a:r>
                  <a:rPr lang="en-US" altLang="ko-KR" sz="1400" dirty="0" smtClean="0"/>
                  <a:t>(100)</a:t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t.left</a:t>
                </a:r>
                <a:r>
                  <a:rPr lang="en-US" altLang="ko-KR" sz="1400" dirty="0" smtClean="0"/>
                  <a:t>(120)</a:t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t.forward</a:t>
                </a:r>
                <a:r>
                  <a:rPr lang="en-US" altLang="ko-KR" sz="1400" dirty="0" smtClean="0"/>
                  <a:t>(100)</a:t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t.left</a:t>
                </a:r>
                <a:r>
                  <a:rPr lang="en-US" altLang="ko-KR" sz="1400" dirty="0" smtClean="0"/>
                  <a:t>(120)</a:t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t.forward</a:t>
                </a:r>
                <a:r>
                  <a:rPr lang="en-US" altLang="ko-KR" sz="1400" dirty="0" smtClean="0"/>
                  <a:t>(100)</a:t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t.left</a:t>
                </a:r>
                <a:r>
                  <a:rPr lang="en-US" altLang="ko-KR" sz="1400" dirty="0" smtClean="0"/>
                  <a:t>(120)</a:t>
                </a:r>
                <a:br>
                  <a:rPr lang="en-US" altLang="ko-KR" sz="1400" dirty="0" smtClean="0"/>
                </a:b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smtClean="0">
                    <a:solidFill>
                      <a:srgbClr val="953D46"/>
                    </a:solidFill>
                  </a:rPr>
                  <a:t># </a:t>
                </a:r>
                <a:r>
                  <a:rPr lang="ko-KR" altLang="en-US" sz="1400" dirty="0" smtClean="0">
                    <a:solidFill>
                      <a:srgbClr val="953D46"/>
                    </a:solidFill>
                  </a:rPr>
                  <a:t>사각형 그리기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t.color</a:t>
                </a:r>
                <a:r>
                  <a:rPr lang="en-US" altLang="ko-KR" sz="1400" dirty="0" smtClean="0"/>
                  <a:t>("green")</a:t>
                </a:r>
                <a:r>
                  <a:rPr lang="en-US" altLang="ko-KR" sz="1400" dirty="0" smtClean="0">
                    <a:solidFill>
                      <a:srgbClr val="953D46"/>
                    </a:solidFill>
                  </a:rPr>
                  <a:t/>
                </a:r>
                <a:br>
                  <a:rPr lang="en-US" altLang="ko-KR" sz="1400" dirty="0" smtClean="0">
                    <a:solidFill>
                      <a:srgbClr val="953D46"/>
                    </a:solidFill>
                  </a:rPr>
                </a:br>
                <a:r>
                  <a:rPr lang="en-US" altLang="ko-KR" sz="1400" dirty="0" err="1" smtClean="0"/>
                  <a:t>t.pensize</a:t>
                </a:r>
                <a:r>
                  <a:rPr lang="en-US" altLang="ko-KR" sz="1400" dirty="0" smtClean="0"/>
                  <a:t>(3)</a:t>
                </a:r>
                <a:r>
                  <a:rPr lang="en-US" altLang="ko-KR" sz="1400" dirty="0" smtClean="0">
                    <a:solidFill>
                      <a:srgbClr val="953D46"/>
                    </a:solidFill>
                  </a:rPr>
                  <a:t/>
                </a:r>
                <a:br>
                  <a:rPr lang="en-US" altLang="ko-KR" sz="1400" dirty="0" smtClean="0">
                    <a:solidFill>
                      <a:srgbClr val="953D46"/>
                    </a:solidFill>
                  </a:rPr>
                </a:br>
                <a:r>
                  <a:rPr lang="en-US" altLang="ko-KR" sz="1400" dirty="0" err="1" smtClean="0"/>
                  <a:t>t.forward</a:t>
                </a:r>
                <a:r>
                  <a:rPr lang="en-US" altLang="ko-KR" sz="1400" dirty="0" smtClean="0"/>
                  <a:t>(100)</a:t>
                </a:r>
                <a:r>
                  <a:rPr lang="en-US" altLang="ko-KR" sz="1400" dirty="0" smtClean="0">
                    <a:solidFill>
                      <a:srgbClr val="953D46"/>
                    </a:solidFill>
                  </a:rPr>
                  <a:t>.</a:t>
                </a:r>
                <a:r>
                  <a:rPr lang="en-US" altLang="ko-KR" sz="1400" dirty="0" smtClean="0"/>
                  <a:t/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t.left</a:t>
                </a:r>
                <a:r>
                  <a:rPr lang="en-US" altLang="ko-KR" sz="1400" dirty="0" smtClean="0"/>
                  <a:t>(90)</a:t>
                </a:r>
                <a:r>
                  <a:rPr lang="en-US" altLang="ko-KR" sz="1400" dirty="0" smtClean="0">
                    <a:solidFill>
                      <a:srgbClr val="953D46"/>
                    </a:solidFill>
                  </a:rPr>
                  <a:t/>
                </a:r>
                <a:br>
                  <a:rPr lang="en-US" altLang="ko-KR" sz="1400" dirty="0" smtClean="0">
                    <a:solidFill>
                      <a:srgbClr val="953D46"/>
                    </a:solidFill>
                  </a:rPr>
                </a:br>
                <a:r>
                  <a:rPr lang="en-US" altLang="ko-KR" sz="1400" dirty="0" err="1" smtClean="0"/>
                  <a:t>t.forward</a:t>
                </a:r>
                <a:r>
                  <a:rPr lang="en-US" altLang="ko-KR" sz="1400" dirty="0" smtClean="0"/>
                  <a:t>(100</a:t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t.left</a:t>
                </a:r>
                <a:r>
                  <a:rPr lang="en-US" altLang="ko-KR" sz="1400" dirty="0" smtClean="0"/>
                  <a:t>(90)</a:t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t.forward</a:t>
                </a:r>
                <a:r>
                  <a:rPr lang="en-US" altLang="ko-KR" sz="1400" dirty="0" smtClean="0"/>
                  <a:t>(100)</a:t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t.left</a:t>
                </a:r>
                <a:r>
                  <a:rPr lang="en-US" altLang="ko-KR" sz="1400" dirty="0" smtClean="0"/>
                  <a:t>(90)</a:t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t.forward</a:t>
                </a:r>
                <a:r>
                  <a:rPr lang="en-US" altLang="ko-KR" sz="1400" dirty="0" smtClean="0"/>
                  <a:t>(100)</a:t>
                </a:r>
                <a:br>
                  <a:rPr lang="en-US" altLang="ko-KR" sz="1400" dirty="0" smtClean="0"/>
                </a:br>
                <a:r>
                  <a:rPr lang="en-US" altLang="ko-KR" sz="1400" dirty="0" err="1" smtClean="0"/>
                  <a:t>t.left</a:t>
                </a:r>
                <a:r>
                  <a:rPr lang="en-US" altLang="ko-KR" sz="1400" dirty="0" smtClean="0"/>
                  <a:t>(90)</a:t>
                </a:r>
                <a:endParaRPr lang="en-US" altLang="ko-KR" sz="1400" dirty="0" smtClean="0">
                  <a:solidFill>
                    <a:srgbClr val="953D46"/>
                  </a:solidFill>
                </a:endParaRPr>
              </a:p>
            </p:txBody>
          </p:sp>
        </p:grpSp>
        <p:sp>
          <p:nvSpPr>
            <p:cNvPr id="12" name="내용 개체 틀 2"/>
            <p:cNvSpPr txBox="1">
              <a:spLocks/>
            </p:cNvSpPr>
            <p:nvPr/>
          </p:nvSpPr>
          <p:spPr>
            <a:xfrm>
              <a:off x="4399179" y="4957772"/>
              <a:ext cx="5530272" cy="199669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원 그리기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err="1" smtClean="0"/>
                <a:t>t.color</a:t>
              </a:r>
              <a:r>
                <a:rPr lang="en-US" altLang="ko-KR" sz="1400" dirty="0" smtClean="0"/>
                <a:t>("blue")      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펜 색상을 파란색으로 바꿈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err="1" smtClean="0"/>
                <a:t>t.pensize</a:t>
              </a:r>
              <a:r>
                <a:rPr lang="en-US" altLang="ko-KR" sz="1400" dirty="0" smtClean="0"/>
                <a:t>(5)         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># 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펜 굵기를 </a:t>
              </a:r>
              <a:r>
                <a:rPr lang="en-US" altLang="ko-KR" sz="1400" dirty="0" smtClean="0">
                  <a:solidFill>
                    <a:srgbClr val="953D46"/>
                  </a:solidFill>
                </a:rPr>
                <a:t>5</a:t>
              </a:r>
              <a:r>
                <a:rPr lang="ko-KR" altLang="en-US" sz="1400" dirty="0" smtClean="0">
                  <a:solidFill>
                    <a:srgbClr val="953D46"/>
                  </a:solidFill>
                </a:rPr>
                <a:t>로 바꿈</a:t>
              </a:r>
              <a:r>
                <a:rPr lang="en-US" altLang="ko-KR" sz="1400" dirty="0" smtClean="0"/>
                <a:t/>
              </a:r>
              <a:br>
                <a:rPr lang="en-US" altLang="ko-KR" sz="1400" dirty="0" smtClean="0"/>
              </a:br>
              <a:r>
                <a:rPr lang="en-US" altLang="ko-KR" sz="1400" dirty="0" err="1" smtClean="0"/>
                <a:t>t.circle</a:t>
              </a:r>
              <a:r>
                <a:rPr lang="en-US" altLang="ko-KR" sz="1400" dirty="0" smtClean="0"/>
                <a:t>(50)</a:t>
              </a:r>
              <a:endParaRPr lang="en-US" altLang="ko-KR" sz="1400" dirty="0" smtClean="0">
                <a:solidFill>
                  <a:srgbClr val="953D4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01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그래픽으로 도형을 그리는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수정을 마쳤다면 </a:t>
            </a:r>
            <a:r>
              <a:rPr lang="en-US" altLang="ko-KR" dirty="0"/>
              <a:t>Run </a:t>
            </a:r>
            <a:r>
              <a:rPr lang="ko-KR" altLang="en-US" dirty="0"/>
              <a:t>→ </a:t>
            </a:r>
            <a:r>
              <a:rPr lang="en-US" altLang="ko-KR" dirty="0"/>
              <a:t>Run Module</a:t>
            </a:r>
            <a:r>
              <a:rPr lang="ko-KR" altLang="en-US" dirty="0"/>
              <a:t>을 선택하거나 </a:t>
            </a:r>
            <a:r>
              <a:rPr lang="en-US" altLang="ko-KR" dirty="0"/>
              <a:t>F5 </a:t>
            </a:r>
            <a:r>
              <a:rPr lang="ko-KR" altLang="en-US" dirty="0"/>
              <a:t>를 눌러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프로그램을 실행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29" y="2219253"/>
            <a:ext cx="5685114" cy="427911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55755" y="3140965"/>
            <a:ext cx="1324961" cy="1152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안정성에 대한 경고와 실행 여부를 묻는 창이 뜨면 실행 버튼을 누름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97" y="2187563"/>
            <a:ext cx="7907071" cy="3398813"/>
          </a:xfrm>
          <a:prstGeom prst="rect">
            <a:avLst/>
          </a:prstGeom>
        </p:spPr>
      </p:pic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48070" y="5675673"/>
            <a:ext cx="460856" cy="1728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25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그래픽으로 도형을 그리는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8" y="1698691"/>
            <a:ext cx="4608560" cy="478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8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03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연산과 변수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8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연산과 변수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0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 err="1"/>
              <a:t>파이썬의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연산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en-US" altLang="ko-KR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 err="1" smtClean="0"/>
              <a:t>파이썬의</a:t>
            </a:r>
            <a:r>
              <a:rPr lang="ko-KR" altLang="en-US" sz="2000" b="1" dirty="0" smtClean="0"/>
              <a:t> </a:t>
            </a:r>
            <a:r>
              <a:rPr lang="ko-KR" altLang="en-US" sz="2000" b="1" dirty="0"/>
              <a:t>변수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2"/>
            <a:ext cx="675341" cy="475741"/>
            <a:chOff x="395536" y="1757811"/>
            <a:chExt cx="720080" cy="507258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11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20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19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파이썬의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연산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675771"/>
              </p:ext>
            </p:extLst>
          </p:nvPr>
        </p:nvGraphicFramePr>
        <p:xfrm>
          <a:off x="942759" y="1537375"/>
          <a:ext cx="685006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22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5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연산 기호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뜻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결과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더하기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7+4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빼기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7-4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곱하기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7*4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나누기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7/4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1.75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**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제곱 </a:t>
                      </a:r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같은 수를 여러 번 곱함</a:t>
                      </a:r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2**3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 (2</a:t>
                      </a:r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를 세 번 곱함 </a:t>
                      </a:r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2*2*2)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//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정수로 나누었을 때의 몫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7//4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(</a:t>
                      </a:r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나눗셈의 몫</a:t>
                      </a:r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정수로 나누었을 때의 나머지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7%4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(</a:t>
                      </a:r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나눗셈의 나머지</a:t>
                      </a:r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8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 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다른 계산보다 괄호 안을 먼저 계산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2*(3+4)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u="none" strike="noStrike" kern="120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400" dirty="0">
                        <a:ln>
                          <a:noFill/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942759" y="4753961"/>
            <a:ext cx="6682412" cy="1612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 err="1" smtClean="0"/>
              <a:t>파이썬</a:t>
            </a:r>
            <a:r>
              <a:rPr lang="ko-KR" altLang="en-US" dirty="0" smtClean="0"/>
              <a:t> 문법으로 작성한 </a:t>
            </a:r>
            <a:r>
              <a:rPr lang="en-US" altLang="ko-KR" dirty="0"/>
              <a:t>5+[4</a:t>
            </a:r>
            <a:r>
              <a:rPr lang="ko-KR" altLang="en-US" dirty="0"/>
              <a:t>*</a:t>
            </a:r>
            <a:r>
              <a:rPr lang="en-US" altLang="ko-KR" dirty="0"/>
              <a:t>{3+(1+2)}]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/>
              <a:t>5+(4*(3+(1+2</a:t>
            </a:r>
            <a:r>
              <a:rPr lang="en-US" altLang="ko-KR" dirty="0" smtClean="0"/>
              <a:t>)))</a:t>
            </a:r>
            <a:br>
              <a:rPr lang="en-US" altLang="ko-KR" dirty="0" smtClean="0"/>
            </a:br>
            <a:r>
              <a:rPr lang="en-US" altLang="ko-KR" dirty="0" smtClean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15919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파이썬의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연산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942759" y="1297541"/>
            <a:ext cx="6682412" cy="5184630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수식 계산 프로그램</a:t>
            </a:r>
            <a:endParaRPr lang="en-US" altLang="ko-KR" dirty="0" smtClean="0"/>
          </a:p>
          <a:p>
            <a:r>
              <a:rPr lang="ko-KR" altLang="en-US" dirty="0" smtClean="0"/>
              <a:t>예제소스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"7+4 = "</a:t>
            </a:r>
            <a:r>
              <a:rPr lang="en-US" altLang="ko-KR" dirty="0" smtClean="0"/>
              <a:t>, </a:t>
            </a:r>
            <a:r>
              <a:rPr lang="en-US" altLang="ko-KR" dirty="0"/>
              <a:t>7+4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"7*4 = "</a:t>
            </a:r>
            <a:r>
              <a:rPr lang="en-US" altLang="ko-KR" dirty="0" smtClean="0"/>
              <a:t>, </a:t>
            </a:r>
            <a:r>
              <a:rPr lang="en-US" altLang="ko-KR" dirty="0"/>
              <a:t>7*4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"7/4 =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, </a:t>
            </a:r>
            <a:r>
              <a:rPr lang="en-US" altLang="ko-KR" dirty="0"/>
              <a:t>7/4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"2**3 = "</a:t>
            </a:r>
            <a:r>
              <a:rPr lang="en-US" altLang="ko-KR" dirty="0" smtClean="0"/>
              <a:t>, </a:t>
            </a:r>
            <a:r>
              <a:rPr lang="en-US" altLang="ko-KR" dirty="0"/>
              <a:t>2**3) </a:t>
            </a: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en-US" altLang="ko-KR" dirty="0">
                <a:solidFill>
                  <a:srgbClr val="953D46"/>
                </a:solidFill>
              </a:rPr>
              <a:t>2</a:t>
            </a:r>
            <a:r>
              <a:rPr lang="ko-KR" altLang="en-US" dirty="0">
                <a:solidFill>
                  <a:srgbClr val="953D46"/>
                </a:solidFill>
              </a:rPr>
              <a:t>를 세 번 곱한 </a:t>
            </a:r>
            <a:r>
              <a:rPr lang="ko-KR" altLang="en-US" dirty="0" smtClean="0">
                <a:solidFill>
                  <a:srgbClr val="953D46"/>
                </a:solidFill>
              </a:rPr>
              <a:t>값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"5%3 = "</a:t>
            </a:r>
            <a:r>
              <a:rPr lang="en-US" altLang="ko-KR" dirty="0" smtClean="0"/>
              <a:t>, </a:t>
            </a:r>
            <a:r>
              <a:rPr lang="en-US" altLang="ko-KR" dirty="0"/>
              <a:t>5%3) </a:t>
            </a: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en-US" altLang="ko-KR" dirty="0">
                <a:solidFill>
                  <a:srgbClr val="953D46"/>
                </a:solidFill>
              </a:rPr>
              <a:t>5</a:t>
            </a:r>
            <a:r>
              <a:rPr lang="ko-KR" altLang="en-US" dirty="0">
                <a:solidFill>
                  <a:srgbClr val="953D46"/>
                </a:solidFill>
              </a:rPr>
              <a:t>를 </a:t>
            </a:r>
            <a:r>
              <a:rPr lang="en-US" altLang="ko-KR" dirty="0">
                <a:solidFill>
                  <a:srgbClr val="953D46"/>
                </a:solidFill>
              </a:rPr>
              <a:t>3</a:t>
            </a:r>
            <a:r>
              <a:rPr lang="ko-KR" altLang="en-US" dirty="0">
                <a:solidFill>
                  <a:srgbClr val="953D46"/>
                </a:solidFill>
              </a:rPr>
              <a:t>으로 나눈 </a:t>
            </a:r>
            <a:r>
              <a:rPr lang="ko-KR" altLang="en-US" dirty="0" smtClean="0">
                <a:solidFill>
                  <a:srgbClr val="953D46"/>
                </a:solidFill>
              </a:rPr>
              <a:t>나머지</a:t>
            </a:r>
            <a:br>
              <a:rPr lang="ko-KR" altLang="en-US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endParaRPr lang="en-US" altLang="ko-KR" dirty="0" smtClean="0">
              <a:solidFill>
                <a:srgbClr val="953D46"/>
              </a:solidFill>
            </a:endParaRPr>
          </a:p>
          <a:p>
            <a:r>
              <a:rPr lang="ko-KR" altLang="en-US" dirty="0" smtClean="0"/>
              <a:t>실행결과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7+4 </a:t>
            </a:r>
            <a:r>
              <a:rPr lang="en-US" altLang="ko-KR" dirty="0"/>
              <a:t>= </a:t>
            </a:r>
            <a:r>
              <a:rPr lang="en-US" altLang="ko-KR" dirty="0" smtClean="0"/>
              <a:t>11</a:t>
            </a:r>
            <a:br>
              <a:rPr lang="en-US" altLang="ko-KR" dirty="0" smtClean="0"/>
            </a:br>
            <a:r>
              <a:rPr lang="en-US" altLang="ko-KR" dirty="0" smtClean="0"/>
              <a:t>  7*4 </a:t>
            </a:r>
            <a:r>
              <a:rPr lang="en-US" altLang="ko-KR" dirty="0"/>
              <a:t>= </a:t>
            </a:r>
            <a:r>
              <a:rPr lang="en-US" altLang="ko-KR" dirty="0" smtClean="0"/>
              <a:t>28</a:t>
            </a:r>
            <a:br>
              <a:rPr lang="en-US" altLang="ko-KR" dirty="0" smtClean="0"/>
            </a:br>
            <a:r>
              <a:rPr lang="en-US" altLang="ko-KR" dirty="0" smtClean="0"/>
              <a:t>  7/4 </a:t>
            </a:r>
            <a:r>
              <a:rPr lang="en-US" altLang="ko-KR" dirty="0"/>
              <a:t>= </a:t>
            </a:r>
            <a:r>
              <a:rPr lang="en-US" altLang="ko-KR" dirty="0" smtClean="0"/>
              <a:t>1.75</a:t>
            </a:r>
            <a:br>
              <a:rPr lang="en-US" altLang="ko-KR" dirty="0" smtClean="0"/>
            </a:br>
            <a:r>
              <a:rPr lang="en-US" altLang="ko-KR" dirty="0" smtClean="0"/>
              <a:t>  2</a:t>
            </a:r>
            <a:r>
              <a:rPr lang="en-US" altLang="ko-KR" dirty="0"/>
              <a:t>**3 = </a:t>
            </a:r>
            <a:r>
              <a:rPr lang="en-US" altLang="ko-KR" dirty="0" smtClean="0"/>
              <a:t>8</a:t>
            </a:r>
            <a:br>
              <a:rPr lang="en-US" altLang="ko-KR" dirty="0" smtClean="0"/>
            </a:br>
            <a:r>
              <a:rPr lang="en-US" altLang="ko-KR" dirty="0" smtClean="0"/>
              <a:t>  5%3 </a:t>
            </a:r>
            <a:r>
              <a:rPr lang="en-US" altLang="ko-KR" dirty="0"/>
              <a:t>= 2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847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파이썬의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글자 </a:t>
            </a:r>
            <a:r>
              <a:rPr lang="ko-KR" altLang="en-US" dirty="0"/>
              <a:t>그대로 ‘변할 수 있는 수</a:t>
            </a:r>
            <a:r>
              <a:rPr lang="ko-KR" altLang="en-US" dirty="0" smtClean="0"/>
              <a:t>’ </a:t>
            </a:r>
            <a:r>
              <a:rPr lang="en-US" altLang="ko-KR" dirty="0" smtClean="0"/>
              <a:t>.</a:t>
            </a:r>
            <a:r>
              <a:rPr lang="ko-KR" altLang="en-US" dirty="0" smtClean="0"/>
              <a:t> 정보 </a:t>
            </a:r>
            <a:r>
              <a:rPr lang="ko-KR" altLang="en-US" dirty="0"/>
              <a:t>보관소 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000" dirty="0" smtClean="0"/>
              <a:t>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변할 </a:t>
            </a:r>
            <a:r>
              <a:rPr lang="ko-KR" altLang="en-US" dirty="0"/>
              <a:t>수 있는 수이므로 필요에 따라 몇 번이라도 저장된 값을 바꿀 수 </a:t>
            </a:r>
            <a:r>
              <a:rPr lang="ko-KR" altLang="en-US" dirty="0" smtClean="0"/>
              <a:t>있음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보통 </a:t>
            </a:r>
            <a:r>
              <a:rPr lang="ko-KR" altLang="en-US" dirty="0"/>
              <a:t>프로그램 하나는 변수를 여러 개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. </a:t>
            </a:r>
            <a:br>
              <a:rPr lang="en-US" altLang="ko-KR" dirty="0" smtClean="0"/>
            </a:br>
            <a:r>
              <a:rPr lang="ko-KR" altLang="en-US" dirty="0" smtClean="0"/>
              <a:t>따라서 </a:t>
            </a:r>
            <a:r>
              <a:rPr lang="ko-KR" altLang="en-US" dirty="0"/>
              <a:t>여러 개의 변수를 </a:t>
            </a:r>
            <a:r>
              <a:rPr lang="ko-KR" altLang="en-US" dirty="0" smtClean="0"/>
              <a:t>구분하려면 </a:t>
            </a:r>
            <a:r>
              <a:rPr lang="ko-KR" altLang="en-US" dirty="0"/>
              <a:t>변수마다 이름을 따로 붙여야 </a:t>
            </a:r>
            <a:r>
              <a:rPr lang="ko-KR" altLang="en-US" dirty="0" smtClean="0"/>
              <a:t>함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11794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파이썬의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953D46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변수를 사용해서 삼각형을 그리는 프로그램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>
                <a:solidFill>
                  <a:srgbClr val="953D46"/>
                </a:solidFill>
              </a:rPr>
              <a:t> </a:t>
            </a:r>
            <a:r>
              <a:rPr lang="en-US" altLang="ko-KR" dirty="0"/>
              <a:t>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 </a:t>
            </a:r>
            <a:r>
              <a:rPr lang="en-US" altLang="ko-KR" dirty="0"/>
              <a:t>= 100 </a:t>
            </a:r>
            <a:r>
              <a:rPr lang="en-US" altLang="ko-KR" dirty="0" smtClean="0"/>
              <a:t> 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변수 </a:t>
            </a:r>
            <a:r>
              <a:rPr lang="en-US" altLang="ko-KR" dirty="0">
                <a:solidFill>
                  <a:srgbClr val="953D46"/>
                </a:solidFill>
              </a:rPr>
              <a:t>d</a:t>
            </a:r>
            <a:r>
              <a:rPr lang="ko-KR" altLang="en-US" dirty="0">
                <a:solidFill>
                  <a:srgbClr val="953D46"/>
                </a:solidFill>
              </a:rPr>
              <a:t>에 값 </a:t>
            </a:r>
            <a:r>
              <a:rPr lang="en-US" altLang="ko-KR" dirty="0">
                <a:solidFill>
                  <a:srgbClr val="953D46"/>
                </a:solidFill>
              </a:rPr>
              <a:t>100</a:t>
            </a:r>
            <a:r>
              <a:rPr lang="ko-KR" altLang="en-US" dirty="0">
                <a:solidFill>
                  <a:srgbClr val="953D46"/>
                </a:solidFill>
              </a:rPr>
              <a:t>을 </a:t>
            </a:r>
            <a:r>
              <a:rPr lang="ko-KR" altLang="en-US" dirty="0" smtClean="0">
                <a:solidFill>
                  <a:srgbClr val="953D46"/>
                </a:solidFill>
              </a:rPr>
              <a:t>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                     (</a:t>
            </a:r>
            <a:r>
              <a:rPr lang="ko-KR" altLang="en-US" dirty="0">
                <a:solidFill>
                  <a:srgbClr val="953D46"/>
                </a:solidFill>
              </a:rPr>
              <a:t>수치를 바꾸면 삼각형 크기가 </a:t>
            </a:r>
            <a:r>
              <a:rPr lang="ko-KR" altLang="en-US" dirty="0" smtClean="0">
                <a:solidFill>
                  <a:srgbClr val="953D46"/>
                </a:solidFill>
              </a:rPr>
              <a:t>변함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삼각형 </a:t>
            </a:r>
            <a:r>
              <a:rPr lang="ko-KR" altLang="en-US" dirty="0" smtClean="0">
                <a:solidFill>
                  <a:srgbClr val="953D46"/>
                </a:solidFill>
              </a:rPr>
              <a:t>그리기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t.forward</a:t>
            </a:r>
            <a:r>
              <a:rPr lang="en-US" altLang="ko-KR" dirty="0" smtClean="0"/>
              <a:t>(d</a:t>
            </a:r>
            <a:r>
              <a:rPr lang="en-US" altLang="ko-KR" dirty="0"/>
              <a:t>) </a:t>
            </a: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거북이가 </a:t>
            </a:r>
            <a:r>
              <a:rPr lang="en-US" altLang="ko-KR" dirty="0">
                <a:solidFill>
                  <a:srgbClr val="953D46"/>
                </a:solidFill>
              </a:rPr>
              <a:t>d</a:t>
            </a:r>
            <a:r>
              <a:rPr lang="ko-KR" altLang="en-US" dirty="0">
                <a:solidFill>
                  <a:srgbClr val="953D46"/>
                </a:solidFill>
              </a:rPr>
              <a:t>만큼 앞으로 </a:t>
            </a:r>
            <a:r>
              <a:rPr lang="ko-KR" altLang="en-US" dirty="0" smtClean="0">
                <a:solidFill>
                  <a:srgbClr val="953D46"/>
                </a:solidFill>
              </a:rPr>
              <a:t>이동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err="1" smtClean="0"/>
              <a:t>t.left</a:t>
            </a:r>
            <a:r>
              <a:rPr lang="en-US" altLang="ko-KR" dirty="0" smtClean="0"/>
              <a:t>(120</a:t>
            </a:r>
            <a:r>
              <a:rPr lang="en-US" altLang="ko-KR" dirty="0"/>
              <a:t>) </a:t>
            </a: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거북이가 왼쪽으로 </a:t>
            </a:r>
            <a:r>
              <a:rPr lang="en-US" altLang="ko-KR" dirty="0">
                <a:solidFill>
                  <a:srgbClr val="953D46"/>
                </a:solidFill>
              </a:rPr>
              <a:t>120</a:t>
            </a:r>
            <a:r>
              <a:rPr lang="ko-KR" altLang="en-US" dirty="0">
                <a:solidFill>
                  <a:srgbClr val="953D46"/>
                </a:solidFill>
              </a:rPr>
              <a:t>도 </a:t>
            </a:r>
            <a:r>
              <a:rPr lang="ko-KR" altLang="en-US" dirty="0" smtClean="0">
                <a:solidFill>
                  <a:srgbClr val="953D46"/>
                </a:solidFill>
              </a:rPr>
              <a:t>회전함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err="1" smtClean="0"/>
              <a:t>t.forward</a:t>
            </a:r>
            <a:r>
              <a:rPr lang="en-US" altLang="ko-KR" dirty="0" smtClean="0"/>
              <a:t>(d)</a:t>
            </a:r>
            <a:br>
              <a:rPr lang="en-US" altLang="ko-KR" dirty="0" smtClean="0"/>
            </a:br>
            <a:r>
              <a:rPr lang="en-US" altLang="ko-KR" dirty="0" err="1" smtClean="0"/>
              <a:t>t.left</a:t>
            </a:r>
            <a:r>
              <a:rPr lang="en-US" altLang="ko-KR" dirty="0" smtClean="0"/>
              <a:t>(120)</a:t>
            </a:r>
            <a:br>
              <a:rPr lang="en-US" altLang="ko-KR" dirty="0" smtClean="0"/>
            </a:br>
            <a:r>
              <a:rPr lang="en-US" altLang="ko-KR" dirty="0" err="1" smtClean="0"/>
              <a:t>t.forward</a:t>
            </a:r>
            <a:r>
              <a:rPr lang="en-US" altLang="ko-KR" dirty="0" smtClean="0"/>
              <a:t>(d)</a:t>
            </a:r>
            <a:br>
              <a:rPr lang="en-US" altLang="ko-KR" dirty="0" smtClean="0"/>
            </a:br>
            <a:r>
              <a:rPr lang="en-US" altLang="ko-KR" dirty="0" err="1" smtClean="0"/>
              <a:t>t.left</a:t>
            </a:r>
            <a:r>
              <a:rPr lang="en-US" altLang="ko-KR" dirty="0" smtClean="0"/>
              <a:t>(120</a:t>
            </a:r>
            <a:r>
              <a:rPr lang="en-US" altLang="ko-KR" dirty="0"/>
              <a:t>)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4459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파이썬의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948" y="1569752"/>
            <a:ext cx="4371590" cy="453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2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파이썬의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303433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953D46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대화형 </a:t>
            </a:r>
            <a:r>
              <a:rPr lang="ko-KR" altLang="en-US" dirty="0" err="1">
                <a:solidFill>
                  <a:schemeClr val="tx1"/>
                </a:solidFill>
              </a:rPr>
              <a:t>셸에서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변수를 </a:t>
            </a:r>
            <a:r>
              <a:rPr lang="ko-KR" altLang="en-US" dirty="0">
                <a:solidFill>
                  <a:schemeClr val="tx1"/>
                </a:solidFill>
              </a:rPr>
              <a:t>사용한 </a:t>
            </a:r>
            <a:r>
              <a:rPr lang="ko-KR" altLang="en-US" dirty="0" smtClean="0">
                <a:solidFill>
                  <a:schemeClr val="tx1"/>
                </a:solidFill>
              </a:rPr>
              <a:t>예제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/>
              <a:t>&gt;&gt;&gt; a =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br>
              <a:rPr lang="en-US" altLang="ko-KR" dirty="0" smtClean="0"/>
            </a:br>
            <a:r>
              <a:rPr lang="en-US" altLang="ko-KR" dirty="0" smtClean="0"/>
              <a:t>3</a:t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/>
              <a:t>b = </a:t>
            </a:r>
            <a:r>
              <a:rPr lang="en-US" altLang="ko-KR" dirty="0" smtClean="0"/>
              <a:t>1.1+2                 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&gt;&gt;&gt; </a:t>
            </a:r>
            <a:r>
              <a:rPr lang="en-US" altLang="ko-KR" dirty="0"/>
              <a:t>b </a:t>
            </a:r>
            <a:r>
              <a:rPr lang="en-US" altLang="ko-KR" dirty="0" smtClean="0"/>
              <a:t>                           </a:t>
            </a:r>
            <a:br>
              <a:rPr lang="en-US" altLang="ko-KR" dirty="0" smtClean="0"/>
            </a:br>
            <a:r>
              <a:rPr lang="en-US" altLang="ko-KR" dirty="0" smtClean="0"/>
              <a:t>3.1</a:t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/>
              <a:t>c = </a:t>
            </a:r>
            <a:r>
              <a:rPr lang="en-US" altLang="ko-KR" dirty="0" err="1" smtClean="0"/>
              <a:t>a+b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&gt;&gt;&gt; c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6.1</a:t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/>
              <a:t>d = </a:t>
            </a:r>
            <a:r>
              <a:rPr lang="en-US" altLang="ko-KR" dirty="0" smtClean="0"/>
              <a:t>2</a:t>
            </a:r>
            <a:br>
              <a:rPr lang="en-US" altLang="ko-KR" dirty="0" smtClean="0"/>
            </a:br>
            <a:r>
              <a:rPr lang="en-US" altLang="ko-KR" dirty="0" smtClean="0"/>
              <a:t>&gt;&gt;&gt; </a:t>
            </a:r>
            <a:r>
              <a:rPr lang="en-US" altLang="ko-KR" dirty="0"/>
              <a:t>d = </a:t>
            </a:r>
            <a:r>
              <a:rPr lang="en-US" altLang="ko-KR" dirty="0" smtClean="0"/>
              <a:t>d+1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&gt;&gt;&gt; </a:t>
            </a:r>
            <a:r>
              <a:rPr lang="en-US" altLang="ko-KR" dirty="0"/>
              <a:t>d </a:t>
            </a:r>
            <a:r>
              <a:rPr lang="en-US" altLang="ko-KR" dirty="0" smtClean="0"/>
              <a:t>                          </a:t>
            </a:r>
            <a:br>
              <a:rPr lang="en-US" altLang="ko-KR" dirty="0" smtClean="0"/>
            </a:br>
            <a:r>
              <a:rPr lang="en-US" altLang="ko-KR" dirty="0" smtClean="0"/>
              <a:t>3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477467" y="1382377"/>
            <a:ext cx="4896595" cy="5092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변수 </a:t>
            </a:r>
            <a:r>
              <a:rPr lang="en-US" altLang="ko-KR" dirty="0" smtClean="0">
                <a:solidFill>
                  <a:srgbClr val="953D46"/>
                </a:solidFill>
              </a:rPr>
              <a:t>a</a:t>
            </a:r>
            <a:r>
              <a:rPr lang="ko-KR" altLang="en-US" dirty="0" smtClean="0">
                <a:solidFill>
                  <a:srgbClr val="953D46"/>
                </a:solidFill>
              </a:rPr>
              <a:t>에 </a:t>
            </a:r>
            <a:r>
              <a:rPr lang="en-US" altLang="ko-KR" dirty="0" smtClean="0">
                <a:solidFill>
                  <a:srgbClr val="953D46"/>
                </a:solidFill>
              </a:rPr>
              <a:t>3</a:t>
            </a:r>
            <a:r>
              <a:rPr lang="ko-KR" altLang="en-US" dirty="0" smtClean="0">
                <a:solidFill>
                  <a:srgbClr val="953D46"/>
                </a:solidFill>
              </a:rPr>
              <a:t>을 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a </a:t>
            </a:r>
            <a:r>
              <a:rPr lang="ko-KR" altLang="en-US" dirty="0" smtClean="0">
                <a:solidFill>
                  <a:srgbClr val="953D46"/>
                </a:solidFill>
              </a:rPr>
              <a:t>값을 확인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변수 </a:t>
            </a:r>
            <a:r>
              <a:rPr lang="en-US" altLang="ko-KR" dirty="0" smtClean="0">
                <a:solidFill>
                  <a:srgbClr val="953D46"/>
                </a:solidFill>
              </a:rPr>
              <a:t>b</a:t>
            </a:r>
            <a:r>
              <a:rPr lang="ko-KR" altLang="en-US" dirty="0" smtClean="0">
                <a:solidFill>
                  <a:srgbClr val="953D46"/>
                </a:solidFill>
              </a:rPr>
              <a:t>에 </a:t>
            </a:r>
            <a:r>
              <a:rPr lang="en-US" altLang="ko-KR" dirty="0" smtClean="0">
                <a:solidFill>
                  <a:srgbClr val="953D46"/>
                </a:solidFill>
              </a:rPr>
              <a:t>1.1+2</a:t>
            </a:r>
            <a:r>
              <a:rPr lang="ko-KR" altLang="en-US" dirty="0" smtClean="0">
                <a:solidFill>
                  <a:srgbClr val="953D46"/>
                </a:solidFill>
              </a:rPr>
              <a:t>의 결과인 </a:t>
            </a:r>
            <a:r>
              <a:rPr lang="en-US" altLang="ko-KR" dirty="0" smtClean="0">
                <a:solidFill>
                  <a:srgbClr val="953D46"/>
                </a:solidFill>
              </a:rPr>
              <a:t>3.1</a:t>
            </a:r>
            <a:r>
              <a:rPr lang="ko-KR" altLang="en-US" dirty="0" smtClean="0">
                <a:solidFill>
                  <a:srgbClr val="953D46"/>
                </a:solidFill>
              </a:rPr>
              <a:t>을 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b </a:t>
            </a:r>
            <a:r>
              <a:rPr lang="ko-KR" altLang="en-US" dirty="0" smtClean="0">
                <a:solidFill>
                  <a:srgbClr val="953D46"/>
                </a:solidFill>
              </a:rPr>
              <a:t>값을 확인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a</a:t>
            </a:r>
            <a:r>
              <a:rPr lang="ko-KR" altLang="en-US" dirty="0" smtClean="0">
                <a:solidFill>
                  <a:srgbClr val="953D46"/>
                </a:solidFill>
              </a:rPr>
              <a:t>와 </a:t>
            </a:r>
            <a:r>
              <a:rPr lang="en-US" altLang="ko-KR" dirty="0" smtClean="0">
                <a:solidFill>
                  <a:srgbClr val="953D46"/>
                </a:solidFill>
              </a:rPr>
              <a:t>b</a:t>
            </a:r>
            <a:r>
              <a:rPr lang="ko-KR" altLang="en-US" dirty="0" smtClean="0">
                <a:solidFill>
                  <a:srgbClr val="953D46"/>
                </a:solidFill>
              </a:rPr>
              <a:t>를 합한 값을 변수 </a:t>
            </a:r>
            <a:r>
              <a:rPr lang="en-US" altLang="ko-KR" dirty="0" smtClean="0">
                <a:solidFill>
                  <a:srgbClr val="953D46"/>
                </a:solidFill>
              </a:rPr>
              <a:t>c</a:t>
            </a:r>
            <a:r>
              <a:rPr lang="ko-KR" altLang="en-US" dirty="0" smtClean="0">
                <a:solidFill>
                  <a:srgbClr val="953D46"/>
                </a:solidFill>
              </a:rPr>
              <a:t>에 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c </a:t>
            </a:r>
            <a:r>
              <a:rPr lang="ko-KR" altLang="en-US" dirty="0" smtClean="0">
                <a:solidFill>
                  <a:srgbClr val="953D46"/>
                </a:solidFill>
              </a:rPr>
              <a:t>값을 확인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변수 </a:t>
            </a:r>
            <a:r>
              <a:rPr lang="en-US" altLang="ko-KR" dirty="0" smtClean="0">
                <a:solidFill>
                  <a:srgbClr val="953D46"/>
                </a:solidFill>
              </a:rPr>
              <a:t>d</a:t>
            </a:r>
            <a:r>
              <a:rPr lang="ko-KR" altLang="en-US" dirty="0" smtClean="0">
                <a:solidFill>
                  <a:srgbClr val="953D46"/>
                </a:solidFill>
              </a:rPr>
              <a:t>에 </a:t>
            </a:r>
            <a:r>
              <a:rPr lang="en-US" altLang="ko-KR" dirty="0" smtClean="0">
                <a:solidFill>
                  <a:srgbClr val="953D46"/>
                </a:solidFill>
              </a:rPr>
              <a:t>2</a:t>
            </a:r>
            <a:r>
              <a:rPr lang="ko-KR" altLang="en-US" dirty="0" smtClean="0">
                <a:solidFill>
                  <a:srgbClr val="953D46"/>
                </a:solidFill>
              </a:rPr>
              <a:t>를 저장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d</a:t>
            </a:r>
            <a:r>
              <a:rPr lang="ko-KR" altLang="en-US" dirty="0" smtClean="0">
                <a:solidFill>
                  <a:srgbClr val="953D46"/>
                </a:solidFill>
              </a:rPr>
              <a:t>에 </a:t>
            </a:r>
            <a:r>
              <a:rPr lang="en-US" altLang="ko-KR" dirty="0" smtClean="0">
                <a:solidFill>
                  <a:srgbClr val="953D46"/>
                </a:solidFill>
              </a:rPr>
              <a:t>1</a:t>
            </a:r>
            <a:r>
              <a:rPr lang="ko-KR" altLang="en-US" dirty="0" smtClean="0">
                <a:solidFill>
                  <a:srgbClr val="953D46"/>
                </a:solidFill>
              </a:rPr>
              <a:t>을 더한 값을 다시 </a:t>
            </a:r>
            <a:r>
              <a:rPr lang="en-US" altLang="ko-KR" dirty="0" smtClean="0">
                <a:solidFill>
                  <a:srgbClr val="953D46"/>
                </a:solidFill>
              </a:rPr>
              <a:t>d</a:t>
            </a:r>
            <a:r>
              <a:rPr lang="ko-KR" altLang="en-US" dirty="0" smtClean="0">
                <a:solidFill>
                  <a:srgbClr val="953D46"/>
                </a:solidFill>
              </a:rPr>
              <a:t>에 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d </a:t>
            </a:r>
            <a:r>
              <a:rPr lang="ko-KR" altLang="en-US" dirty="0" smtClean="0">
                <a:solidFill>
                  <a:srgbClr val="953D46"/>
                </a:solidFill>
              </a:rPr>
              <a:t>값을 확인하면 </a:t>
            </a:r>
            <a:r>
              <a:rPr lang="en-US" altLang="ko-KR" dirty="0" smtClean="0">
                <a:solidFill>
                  <a:srgbClr val="953D46"/>
                </a:solidFill>
              </a:rPr>
              <a:t>3</a:t>
            </a:r>
            <a:r>
              <a:rPr lang="ko-KR" altLang="en-US" dirty="0" smtClean="0">
                <a:solidFill>
                  <a:srgbClr val="953D46"/>
                </a:solidFill>
              </a:rPr>
              <a:t>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6961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파이썬의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278316" cy="496462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953D46"/>
                </a:solidFill>
              </a:rPr>
              <a:t> </a:t>
            </a:r>
            <a:r>
              <a:rPr lang="ko-KR" altLang="en-US" dirty="0"/>
              <a:t>대화형 </a:t>
            </a:r>
            <a:r>
              <a:rPr lang="ko-KR" altLang="en-US" dirty="0" err="1"/>
              <a:t>셸에</a:t>
            </a:r>
            <a:r>
              <a:rPr lang="ko-KR" altLang="en-US" dirty="0"/>
              <a:t> 명령어를 입력하다 에러가 나면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sz="1000" dirty="0" smtClean="0"/>
              <a:t>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/>
              <a:t>대화형 </a:t>
            </a:r>
            <a:r>
              <a:rPr lang="ko-KR" altLang="en-US" sz="1600" dirty="0" err="1"/>
              <a:t>셸에서</a:t>
            </a:r>
            <a:r>
              <a:rPr lang="ko-KR" altLang="en-US" sz="1600" dirty="0"/>
              <a:t> 명령어를 입력하다 에러가 나면</a:t>
            </a:r>
            <a:r>
              <a:rPr lang="en-US" altLang="ko-KR" sz="1600" dirty="0"/>
              <a:t>, </a:t>
            </a:r>
            <a:r>
              <a:rPr lang="ko-KR" altLang="en-US" sz="1600" dirty="0"/>
              <a:t>에러가 생긴 원인을 찾아내 문장을 올바르게 </a:t>
            </a:r>
            <a:r>
              <a:rPr lang="ko-KR" altLang="en-US" sz="1600" dirty="0" smtClean="0"/>
              <a:t>입력한 </a:t>
            </a:r>
            <a:r>
              <a:rPr lang="ko-KR" altLang="en-US" sz="1600" dirty="0"/>
              <a:t>다음 다시 한 번 실행하면 됩니다</a:t>
            </a:r>
            <a:r>
              <a:rPr lang="en-US" altLang="ko-KR" sz="1600" dirty="0"/>
              <a:t>. </a:t>
            </a:r>
            <a:r>
              <a:rPr lang="ko-KR" altLang="en-US" sz="1600" dirty="0"/>
              <a:t>매번 처음부터 다시 입력하기가 번거롭다면 다음과 </a:t>
            </a:r>
            <a:r>
              <a:rPr lang="ko-KR" altLang="en-US" sz="1600" dirty="0" smtClean="0"/>
              <a:t>같은 </a:t>
            </a:r>
            <a:r>
              <a:rPr lang="ko-KR" altLang="en-US" sz="1600" dirty="0"/>
              <a:t>방법으로 수정해 보세요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① </a:t>
            </a:r>
            <a:r>
              <a:rPr lang="ko-KR" altLang="en-US" sz="1600" dirty="0"/>
              <a:t>잘못 입력해서 에러가 난 줄을 클릭합니다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ko-KR" altLang="en-US" sz="1600" dirty="0" smtClean="0"/>
              <a:t>② </a:t>
            </a:r>
            <a:r>
              <a:rPr lang="en-US" altLang="ko-KR" sz="1600" dirty="0"/>
              <a:t>Enter </a:t>
            </a:r>
            <a:r>
              <a:rPr lang="ko-KR" altLang="en-US" sz="1600" dirty="0"/>
              <a:t>를 한 번 누르면 </a:t>
            </a:r>
            <a:r>
              <a:rPr lang="en-US" altLang="ko-KR" sz="1600" dirty="0"/>
              <a:t>&gt;&gt;&gt; </a:t>
            </a:r>
            <a:r>
              <a:rPr lang="ko-KR" altLang="en-US" sz="1600" dirty="0"/>
              <a:t>뒤에 잘못 입력한 줄이 자동으로 입력됩니다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ko-KR" altLang="en-US" sz="1600" dirty="0" smtClean="0"/>
              <a:t>③ </a:t>
            </a:r>
            <a:r>
              <a:rPr lang="ko-KR" altLang="en-US" sz="1600" dirty="0"/>
              <a:t>자동으로 입력된 줄에서 잘못된 부분을 고치고 </a:t>
            </a:r>
            <a:r>
              <a:rPr lang="en-US" altLang="ko-KR" sz="1600" dirty="0"/>
              <a:t>Enter </a:t>
            </a:r>
            <a:r>
              <a:rPr lang="ko-KR" altLang="en-US" sz="1600" dirty="0"/>
              <a:t>를 누릅니다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ko-KR" altLang="en-US" sz="1600" dirty="0" smtClean="0"/>
              <a:t>④ </a:t>
            </a:r>
            <a:r>
              <a:rPr lang="ko-KR" altLang="en-US" sz="1600" dirty="0"/>
              <a:t>수정된 줄에 대한 실행 결과를 얻을 수 있습니다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7" y="4070673"/>
            <a:ext cx="5846621" cy="24518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781823" y="4953292"/>
            <a:ext cx="1292396" cy="20391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769621" y="5349971"/>
            <a:ext cx="1362204" cy="15288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769621" y="5502853"/>
            <a:ext cx="498100" cy="11521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2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smtClean="0"/>
              <a:t>Install Now </a:t>
            </a:r>
            <a:r>
              <a:rPr lang="ko-KR" altLang="en-US" dirty="0" smtClean="0"/>
              <a:t>을 눌러 설치 시작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73" y="2055028"/>
            <a:ext cx="6520680" cy="3987042"/>
          </a:xfrm>
          <a:prstGeom prst="rect">
            <a:avLst/>
          </a:prstGeom>
        </p:spPr>
      </p:pic>
      <p:sp>
        <p:nvSpPr>
          <p:cNvPr id="6" name="순서도: 처리 5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01396" y="3261391"/>
            <a:ext cx="4435739" cy="10893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04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명령을 사용하여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똑같은 </a:t>
            </a:r>
            <a:r>
              <a:rPr lang="ko-KR" altLang="en-US" dirty="0"/>
              <a:t>작업 반복하기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217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/>
              <a:t>for </a:t>
            </a:r>
            <a:r>
              <a:rPr lang="ko-KR" altLang="en-US" sz="2800" b="1" dirty="0"/>
              <a:t>명령을 사용하여 똑같은 작업 반복하기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/>
              <a:t>Hello!</a:t>
            </a:r>
            <a:r>
              <a:rPr lang="ko-KR" altLang="en-US" sz="2000" b="1" dirty="0"/>
              <a:t>를 반복하여 출력하는 </a:t>
            </a:r>
            <a:r>
              <a:rPr lang="ko-KR" altLang="en-US" sz="2000" b="1" dirty="0" smtClean="0"/>
              <a:t>프로그램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반복 블록을 알아보는 </a:t>
            </a:r>
            <a:r>
              <a:rPr lang="ko-KR" altLang="en-US" sz="2000" b="1" dirty="0" smtClean="0"/>
              <a:t>프로그램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반복 기능으로 도형을 그리는 프로그램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722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Hello!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반복하여 출력하는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357452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range</a:t>
            </a:r>
            <a:r>
              <a:rPr lang="en-US" altLang="ko-KR" dirty="0"/>
              <a:t>(10</a:t>
            </a:r>
            <a:r>
              <a:rPr lang="en-US" altLang="ko-KR" dirty="0" smtClean="0"/>
              <a:t>):</a:t>
            </a:r>
            <a:br>
              <a:rPr lang="en-US" altLang="ko-KR" dirty="0" smtClean="0"/>
            </a:br>
            <a:r>
              <a:rPr lang="en-US" altLang="ko-KR" dirty="0" smtClean="0"/>
              <a:t>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"Hello</a:t>
            </a:r>
            <a:r>
              <a:rPr lang="en-US" altLang="ko-KR" dirty="0" smtClean="0">
                <a:solidFill>
                  <a:srgbClr val="78AA28"/>
                </a:solidFill>
              </a:rPr>
              <a:t>!"</a:t>
            </a:r>
            <a:r>
              <a:rPr lang="en-US" altLang="ko-KR" dirty="0" smtClean="0"/>
              <a:t>)         </a:t>
            </a: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반복할 내용은 네 칸 띄고 </a:t>
            </a:r>
            <a:r>
              <a:rPr lang="ko-KR" altLang="en-US" dirty="0" smtClean="0">
                <a:solidFill>
                  <a:srgbClr val="953D46"/>
                </a:solidFill>
              </a:rPr>
              <a:t>입력</a:t>
            </a:r>
            <a:r>
              <a:rPr lang="en-US" altLang="ko-KR" dirty="0" smtClean="0">
                <a:solidFill>
                  <a:srgbClr val="953D46"/>
                </a:solidFill>
              </a:rPr>
              <a:t>(</a:t>
            </a:r>
            <a:r>
              <a:rPr lang="ko-KR" altLang="en-US" dirty="0">
                <a:solidFill>
                  <a:srgbClr val="953D46"/>
                </a:solidFill>
              </a:rPr>
              <a:t>들여쓰기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ko-KR" altLang="en-US" dirty="0" smtClean="0"/>
              <a:t>실행결과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000" dirty="0" smtClean="0"/>
              <a:t>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Hello</a:t>
            </a:r>
            <a:r>
              <a:rPr lang="en-US" altLang="ko-KR" dirty="0" smtClean="0"/>
              <a:t>!</a:t>
            </a:r>
            <a:br>
              <a:rPr lang="en-US" altLang="ko-KR" dirty="0" smtClean="0"/>
            </a:br>
            <a:r>
              <a:rPr lang="en-US" altLang="ko-KR" dirty="0" smtClean="0"/>
              <a:t>Hello!</a:t>
            </a:r>
            <a:br>
              <a:rPr lang="en-US" altLang="ko-KR" dirty="0" smtClean="0"/>
            </a:br>
            <a:r>
              <a:rPr lang="en-US" altLang="ko-KR" dirty="0" smtClean="0"/>
              <a:t>Hello!</a:t>
            </a:r>
            <a:br>
              <a:rPr lang="en-US" altLang="ko-KR" dirty="0" smtClean="0"/>
            </a:br>
            <a:r>
              <a:rPr lang="en-US" altLang="ko-KR" dirty="0" smtClean="0"/>
              <a:t>Hello!</a:t>
            </a:r>
            <a:br>
              <a:rPr lang="en-US" altLang="ko-KR" dirty="0" smtClean="0"/>
            </a:br>
            <a:r>
              <a:rPr lang="en-US" altLang="ko-KR" dirty="0" smtClean="0"/>
              <a:t>Hello!</a:t>
            </a:r>
            <a:br>
              <a:rPr lang="en-US" altLang="ko-KR" dirty="0" smtClean="0"/>
            </a:br>
            <a:r>
              <a:rPr lang="en-US" altLang="ko-KR" dirty="0" smtClean="0"/>
              <a:t>Hello!</a:t>
            </a:r>
            <a:br>
              <a:rPr lang="en-US" altLang="ko-KR" dirty="0" smtClean="0"/>
            </a:br>
            <a:r>
              <a:rPr lang="en-US" altLang="ko-KR" dirty="0" smtClean="0"/>
              <a:t>Hello!</a:t>
            </a:r>
            <a:br>
              <a:rPr lang="en-US" altLang="ko-KR" dirty="0" smtClean="0"/>
            </a:br>
            <a:r>
              <a:rPr lang="en-US" altLang="ko-KR" dirty="0" smtClean="0"/>
              <a:t>Hello!</a:t>
            </a:r>
            <a:br>
              <a:rPr lang="en-US" altLang="ko-KR" dirty="0" smtClean="0"/>
            </a:br>
            <a:r>
              <a:rPr lang="en-US" altLang="ko-KR" dirty="0" smtClean="0"/>
              <a:t>Hello!</a:t>
            </a:r>
            <a:br>
              <a:rPr lang="en-US" altLang="ko-KR" dirty="0" smtClean="0"/>
            </a:br>
            <a:r>
              <a:rPr lang="en-US" altLang="ko-KR" dirty="0" smtClean="0"/>
              <a:t>Hello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5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Hello!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를 반복하여 출력하는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896596"/>
          </a:xfrm>
        </p:spPr>
        <p:txBody>
          <a:bodyPr>
            <a:normAutofit/>
          </a:bodyPr>
          <a:lstStyle/>
          <a:p>
            <a:r>
              <a:rPr lang="ko-KR" altLang="en-US" dirty="0"/>
              <a:t>들여쓰기는 몇 칸 해야 하나요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sz="800" dirty="0" smtClean="0"/>
              <a:t>   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 smtClean="0"/>
              <a:t>콜론</a:t>
            </a:r>
            <a:r>
              <a:rPr lang="en-US" altLang="ko-KR" sz="1600" dirty="0"/>
              <a:t>(:)</a:t>
            </a:r>
            <a:r>
              <a:rPr lang="ko-KR" altLang="en-US" sz="1600" dirty="0"/>
              <a:t>을 입력한 후 </a:t>
            </a:r>
            <a:r>
              <a:rPr lang="en-US" altLang="ko-KR" sz="1600" dirty="0"/>
              <a:t>Enter </a:t>
            </a:r>
            <a:r>
              <a:rPr lang="ko-KR" altLang="en-US" sz="1600" dirty="0"/>
              <a:t>를 누르면 다음 줄부터는 </a:t>
            </a:r>
            <a:r>
              <a:rPr lang="en-US" altLang="ko-KR" sz="1600" dirty="0"/>
              <a:t>IDLE</a:t>
            </a:r>
            <a:r>
              <a:rPr lang="ko-KR" altLang="en-US" sz="1600" dirty="0"/>
              <a:t>이 자동으로 들여쓰기를 해 줍니다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따라서 </a:t>
            </a:r>
            <a:r>
              <a:rPr lang="ko-KR" altLang="en-US" sz="1600" dirty="0"/>
              <a:t>다음 줄에 편하게 반복할 내용을 입력할 수 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프로그램을 편집하다가 </a:t>
            </a:r>
            <a:r>
              <a:rPr lang="ko-KR" altLang="en-US" sz="1600" dirty="0" smtClean="0"/>
              <a:t>들여쓰기를 </a:t>
            </a:r>
            <a:r>
              <a:rPr lang="ko-KR" altLang="en-US" sz="1600" dirty="0"/>
              <a:t>직접 해야 할 때는 </a:t>
            </a:r>
            <a:r>
              <a:rPr lang="en-US" altLang="ko-KR" sz="1600" dirty="0" err="1"/>
              <a:t>SpaceBar</a:t>
            </a:r>
            <a:r>
              <a:rPr lang="en-US" altLang="ko-KR" sz="1600" dirty="0"/>
              <a:t> </a:t>
            </a:r>
            <a:r>
              <a:rPr lang="ko-KR" altLang="en-US" sz="1600" dirty="0"/>
              <a:t>를 네 번 눌러 ‘네 칸 띄어쓰기’를 하는 것이 </a:t>
            </a:r>
            <a:r>
              <a:rPr lang="ko-KR" altLang="en-US" sz="1600" dirty="0" err="1"/>
              <a:t>파이썬이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추천하는 </a:t>
            </a:r>
            <a:r>
              <a:rPr lang="ko-KR" altLang="en-US" sz="1600" dirty="0"/>
              <a:t>표준 방법입니다</a:t>
            </a:r>
            <a:r>
              <a:rPr lang="en-US" altLang="ko-KR" sz="1600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반복을 멈추려면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sz="800" dirty="0" smtClean="0"/>
              <a:t>     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 smtClean="0"/>
              <a:t>range(10</a:t>
            </a:r>
            <a:r>
              <a:rPr lang="en-US" altLang="ko-KR" sz="1600" dirty="0"/>
              <a:t>) </a:t>
            </a:r>
            <a:r>
              <a:rPr lang="ko-KR" altLang="en-US" sz="1600" dirty="0"/>
              <a:t>안의 값을 바꿔 보라고 하면 굉장히 큰 수를 입력해서 테스트하는 사람이 많습니다</a:t>
            </a:r>
            <a:r>
              <a:rPr lang="en-US" altLang="ko-KR" sz="1600" dirty="0" smtClean="0"/>
              <a:t>. 10</a:t>
            </a:r>
            <a:r>
              <a:rPr lang="ko-KR" altLang="en-US" sz="1600" dirty="0"/>
              <a:t>을 </a:t>
            </a:r>
            <a:r>
              <a:rPr lang="en-US" altLang="ko-KR" sz="1600" dirty="0"/>
              <a:t>100000</a:t>
            </a:r>
            <a:r>
              <a:rPr lang="ko-KR" altLang="en-US" sz="1600" dirty="0"/>
              <a:t>으로 바꾸면 어떻게 될까요</a:t>
            </a:r>
            <a:r>
              <a:rPr lang="en-US" altLang="ko-KR" sz="1600" dirty="0"/>
              <a:t>? Hello!</a:t>
            </a:r>
            <a:r>
              <a:rPr lang="ko-KR" altLang="en-US" sz="1600" dirty="0"/>
              <a:t>가 십만 번 출력됩니다</a:t>
            </a:r>
            <a:r>
              <a:rPr lang="en-US" altLang="ko-KR" sz="1600" dirty="0"/>
              <a:t>. </a:t>
            </a:r>
            <a:r>
              <a:rPr lang="ko-KR" altLang="en-US" sz="1600" dirty="0"/>
              <a:t>당연히 출력을 마칠 </a:t>
            </a:r>
            <a:r>
              <a:rPr lang="ko-KR" altLang="en-US" sz="1600" dirty="0" smtClean="0"/>
              <a:t>때까지 </a:t>
            </a:r>
            <a:r>
              <a:rPr lang="ko-KR" altLang="en-US" sz="1600" dirty="0"/>
              <a:t>시간이 오래 걸립니다</a:t>
            </a:r>
            <a:r>
              <a:rPr lang="en-US" altLang="ko-KR" sz="1600" dirty="0"/>
              <a:t>. </a:t>
            </a:r>
            <a:r>
              <a:rPr lang="ko-KR" altLang="en-US" sz="1600" dirty="0"/>
              <a:t>언제 끝날지 모른다고 봐야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이럴 때는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</a:t>
            </a:r>
            <a:r>
              <a:rPr lang="en-US" altLang="ko-KR" sz="1600" dirty="0"/>
              <a:t>IDLE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강제로 </a:t>
            </a:r>
            <a:r>
              <a:rPr lang="ko-KR" altLang="en-US" sz="1600" dirty="0"/>
              <a:t>닫을 수도 있지만</a:t>
            </a:r>
            <a:r>
              <a:rPr lang="en-US" altLang="ko-KR" sz="1600" dirty="0"/>
              <a:t>, </a:t>
            </a:r>
            <a:r>
              <a:rPr lang="ko-KR" altLang="en-US" sz="1600" dirty="0"/>
              <a:t>다음과 같은 방법으로 프로그램을 멈출 수도 있습니다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① </a:t>
            </a:r>
            <a:r>
              <a:rPr lang="ko-KR" altLang="en-US" sz="1600" dirty="0"/>
              <a:t>대화형 </a:t>
            </a:r>
            <a:r>
              <a:rPr lang="ko-KR" altLang="en-US" sz="1600" dirty="0" err="1"/>
              <a:t>셸</a:t>
            </a:r>
            <a:r>
              <a:rPr lang="en-US" altLang="ko-KR" sz="1600" dirty="0"/>
              <a:t>(Python 3.x.x Shell </a:t>
            </a:r>
            <a:r>
              <a:rPr lang="ko-KR" altLang="en-US" sz="1600" dirty="0"/>
              <a:t>창</a:t>
            </a:r>
            <a:r>
              <a:rPr lang="en-US" altLang="ko-KR" sz="1600" dirty="0"/>
              <a:t>)</a:t>
            </a:r>
            <a:r>
              <a:rPr lang="ko-KR" altLang="en-US" sz="1600" dirty="0"/>
              <a:t>을 클릭하여 선택합니다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>② </a:t>
            </a:r>
            <a:r>
              <a:rPr lang="en-US" altLang="ko-KR" sz="1600" dirty="0"/>
              <a:t>Ctrl + C </a:t>
            </a:r>
            <a:r>
              <a:rPr lang="ko-KR" altLang="en-US" sz="1600" dirty="0"/>
              <a:t>를 누릅니다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반복 블록을 알아보는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range</a:t>
            </a:r>
            <a:r>
              <a:rPr lang="en-US" altLang="ko-KR" dirty="0"/>
              <a:t>(3</a:t>
            </a:r>
            <a:r>
              <a:rPr lang="en-US" altLang="ko-KR" dirty="0" smtClean="0"/>
              <a:t>):</a:t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(100)       </a:t>
            </a:r>
            <a:r>
              <a:rPr lang="en-US" altLang="ko-KR" dirty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들여쓰기</a:t>
            </a:r>
            <a:r>
              <a:rPr lang="en-US" altLang="ko-KR" dirty="0">
                <a:solidFill>
                  <a:srgbClr val="953D46"/>
                </a:solidFill>
              </a:rPr>
              <a:t>(</a:t>
            </a:r>
            <a:r>
              <a:rPr lang="ko-KR" altLang="en-US" dirty="0">
                <a:solidFill>
                  <a:srgbClr val="953D46"/>
                </a:solidFill>
              </a:rPr>
              <a:t>빈칸 네 개 뒤에 입력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(200</a:t>
            </a:r>
            <a:r>
              <a:rPr lang="en-US" altLang="ko-KR" dirty="0"/>
              <a:t>) </a:t>
            </a: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들여쓰기</a:t>
            </a:r>
            <a:r>
              <a:rPr lang="en-US" altLang="ko-KR" dirty="0">
                <a:solidFill>
                  <a:srgbClr val="953D46"/>
                </a:solidFill>
              </a:rPr>
              <a:t>(</a:t>
            </a:r>
            <a:r>
              <a:rPr lang="ko-KR" altLang="en-US" dirty="0">
                <a:solidFill>
                  <a:srgbClr val="953D46"/>
                </a:solidFill>
              </a:rPr>
              <a:t>빈칸 네 개 뒤에 입력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(300</a:t>
            </a:r>
            <a:r>
              <a:rPr lang="en-US" altLang="ko-KR" dirty="0"/>
              <a:t>) </a:t>
            </a: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내어 쓰기</a:t>
            </a:r>
            <a:r>
              <a:rPr lang="en-US" altLang="ko-KR" dirty="0">
                <a:solidFill>
                  <a:srgbClr val="953D46"/>
                </a:solidFill>
              </a:rPr>
              <a:t>(</a:t>
            </a:r>
            <a:r>
              <a:rPr lang="ko-KR" altLang="en-US" dirty="0">
                <a:solidFill>
                  <a:srgbClr val="953D46"/>
                </a:solidFill>
              </a:rPr>
              <a:t>빈칸 없이 바로 입력</a:t>
            </a:r>
            <a:r>
              <a:rPr lang="en-US" altLang="ko-KR" dirty="0" smtClean="0">
                <a:solidFill>
                  <a:srgbClr val="953D46"/>
                </a:solidFill>
              </a:rPr>
              <a:t>)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endParaRPr lang="en-US" altLang="ko-KR" dirty="0" smtClean="0">
              <a:solidFill>
                <a:srgbClr val="953D46"/>
              </a:solidFill>
            </a:endParaRPr>
          </a:p>
          <a:p>
            <a:r>
              <a:rPr lang="ko-KR" altLang="en-US" dirty="0" smtClean="0">
                <a:solidFill>
                  <a:schemeClr val="tx1"/>
                </a:solidFill>
              </a:rPr>
              <a:t>실행 결과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sz="1000" dirty="0" smtClean="0">
                <a:solidFill>
                  <a:schemeClr val="tx1"/>
                </a:solidFill>
              </a:rPr>
              <a:t>   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/>
              <a:t>100</a:t>
            </a:r>
            <a:br>
              <a:rPr lang="en-US" altLang="ko-KR" dirty="0" smtClean="0"/>
            </a:br>
            <a:r>
              <a:rPr lang="en-US" altLang="ko-KR" dirty="0" smtClean="0"/>
              <a:t>200</a:t>
            </a:r>
            <a:br>
              <a:rPr lang="en-US" altLang="ko-KR" dirty="0" smtClean="0"/>
            </a:br>
            <a:r>
              <a:rPr lang="en-US" altLang="ko-KR" dirty="0" smtClean="0"/>
              <a:t>100</a:t>
            </a:r>
            <a:br>
              <a:rPr lang="en-US" altLang="ko-KR" dirty="0" smtClean="0"/>
            </a:br>
            <a:r>
              <a:rPr lang="en-US" altLang="ko-KR" dirty="0" smtClean="0"/>
              <a:t>200</a:t>
            </a:r>
            <a:br>
              <a:rPr lang="en-US" altLang="ko-KR" dirty="0" smtClean="0"/>
            </a:br>
            <a:r>
              <a:rPr lang="en-US" altLang="ko-KR" dirty="0" smtClean="0"/>
              <a:t>100</a:t>
            </a:r>
            <a:br>
              <a:rPr lang="en-US" altLang="ko-KR" dirty="0" smtClean="0"/>
            </a:br>
            <a:r>
              <a:rPr lang="en-US" altLang="ko-KR" dirty="0" smtClean="0"/>
              <a:t>200</a:t>
            </a:r>
            <a:br>
              <a:rPr lang="en-US" altLang="ko-KR" dirty="0" smtClean="0"/>
            </a:br>
            <a:r>
              <a:rPr lang="en-US" altLang="ko-KR" dirty="0" smtClean="0"/>
              <a:t>300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7842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반복 블록을 알아보는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블록이 무엇인가요</a:t>
            </a:r>
            <a:r>
              <a:rPr lang="en-US" altLang="ko-KR" dirty="0" smtClean="0"/>
              <a:t>?</a:t>
            </a:r>
            <a:br>
              <a:rPr lang="en-US" altLang="ko-KR" dirty="0" smtClean="0"/>
            </a:br>
            <a:r>
              <a:rPr lang="en-US" altLang="ko-KR" sz="1000" dirty="0" smtClean="0"/>
              <a:t>   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 err="1" smtClean="0"/>
              <a:t>파이썬에서는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들여쓰기 해서 입력한 문장의 묶음을 블록이라고 부릅니다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콜론</a:t>
            </a:r>
            <a:r>
              <a:rPr lang="en-US" altLang="ko-KR" sz="1600" dirty="0"/>
              <a:t>(:) </a:t>
            </a:r>
            <a:r>
              <a:rPr lang="ko-KR" altLang="en-US" sz="1600" dirty="0"/>
              <a:t>다음에 </a:t>
            </a:r>
            <a:r>
              <a:rPr lang="ko-KR" altLang="en-US" sz="1600" dirty="0" smtClean="0"/>
              <a:t>들여쓰기로 </a:t>
            </a:r>
            <a:r>
              <a:rPr lang="ko-KR" altLang="en-US" sz="1600" dirty="0"/>
              <a:t>입력한 두 문장이 바로 ‘블록’입니다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   </a:t>
            </a:r>
            <a:r>
              <a:rPr lang="en-US" altLang="ko-KR" sz="1600" dirty="0" smtClean="0">
                <a:solidFill>
                  <a:srgbClr val="7030A0"/>
                </a:solidFill>
              </a:rPr>
              <a:t>print</a:t>
            </a:r>
            <a:r>
              <a:rPr lang="en-US" altLang="ko-KR" sz="1600" dirty="0" smtClean="0"/>
              <a:t>(100)</a:t>
            </a:r>
            <a:br>
              <a:rPr lang="en-US" altLang="ko-KR" sz="1600" dirty="0" smtClean="0"/>
            </a:br>
            <a:r>
              <a:rPr lang="en-US" altLang="ko-KR" sz="1600" dirty="0" smtClean="0">
                <a:solidFill>
                  <a:srgbClr val="FFFF00"/>
                </a:solidFill>
              </a:rPr>
              <a:t>       </a:t>
            </a:r>
            <a:r>
              <a:rPr lang="en-US" altLang="ko-KR" sz="1600" dirty="0" smtClean="0">
                <a:solidFill>
                  <a:srgbClr val="7030A0"/>
                </a:solidFill>
              </a:rPr>
              <a:t>print</a:t>
            </a:r>
            <a:r>
              <a:rPr lang="en-US" altLang="ko-KR" sz="1600" dirty="0" smtClean="0"/>
              <a:t>(200)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들여쓰기 </a:t>
            </a:r>
            <a:r>
              <a:rPr lang="ko-KR" altLang="en-US" sz="1600" dirty="0"/>
              <a:t>되지 않은 마지막 문장은 블록에 속하지 않습니다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>
                <a:solidFill>
                  <a:srgbClr val="7030A0"/>
                </a:solidFill>
              </a:rPr>
              <a:t>print</a:t>
            </a:r>
            <a:r>
              <a:rPr lang="en-US" altLang="ko-KR" sz="1600" dirty="0" smtClean="0"/>
              <a:t>(300)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블록은 </a:t>
            </a:r>
            <a:r>
              <a:rPr lang="ko-KR" altLang="en-US" sz="1600" dirty="0"/>
              <a:t>오늘 배운 반복 외에도 뒤에서 배울 판단이나 함수 등 여러 곳에서 쓰입니다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블록은 </a:t>
            </a:r>
            <a:r>
              <a:rPr lang="ko-KR" altLang="en-US" sz="1600" dirty="0" smtClean="0"/>
              <a:t>프로그램의 </a:t>
            </a:r>
            <a:r>
              <a:rPr lang="ko-KR" altLang="en-US" sz="1600" dirty="0"/>
              <a:t>실행에 사용되는 ‘프로그램의 한 묶음 또는 단위’라는 점을 꼭 기억하세요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69938" y="2680110"/>
            <a:ext cx="518463" cy="230428"/>
          </a:xfrm>
          <a:prstGeom prst="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74615" y="2973918"/>
            <a:ext cx="518463" cy="230428"/>
          </a:xfrm>
          <a:prstGeom prst="rect">
            <a:avLst/>
          </a:prstGeom>
          <a:solidFill>
            <a:srgbClr val="FFFF00"/>
          </a:solidFill>
          <a:ln w="28575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49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반복 기능으로 도형을 그리는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2863258" cy="4964629"/>
          </a:xfrm>
        </p:spPr>
        <p:txBody>
          <a:bodyPr/>
          <a:lstStyle/>
          <a:p>
            <a:r>
              <a:rPr lang="en-US" altLang="ko-KR" dirty="0">
                <a:solidFill>
                  <a:srgbClr val="FFC000"/>
                </a:solidFill>
              </a:rPr>
              <a:t>import</a:t>
            </a:r>
            <a:r>
              <a:rPr lang="en-US" altLang="ko-KR" dirty="0"/>
              <a:t> 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삼각형 </a:t>
            </a:r>
            <a:r>
              <a:rPr lang="ko-KR" altLang="en-US" dirty="0" smtClean="0">
                <a:solidFill>
                  <a:srgbClr val="953D46"/>
                </a:solidFill>
              </a:rPr>
              <a:t>그리기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range</a:t>
            </a:r>
            <a:r>
              <a:rPr lang="en-US" altLang="ko-KR" dirty="0"/>
              <a:t>(3</a:t>
            </a:r>
            <a:r>
              <a:rPr lang="en-US" altLang="ko-KR" dirty="0" smtClean="0"/>
              <a:t>):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(100)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t.left</a:t>
            </a:r>
            <a:r>
              <a:rPr lang="en-US" altLang="ko-KR" dirty="0" smtClean="0"/>
              <a:t>(120)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사각형 </a:t>
            </a:r>
            <a:r>
              <a:rPr lang="ko-KR" altLang="en-US" dirty="0" smtClean="0">
                <a:solidFill>
                  <a:srgbClr val="953D46"/>
                </a:solidFill>
              </a:rPr>
              <a:t>그리기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range(4</a:t>
            </a:r>
            <a:r>
              <a:rPr lang="en-US" altLang="ko-KR" dirty="0" smtClean="0"/>
              <a:t>):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(100)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t.left</a:t>
            </a:r>
            <a:r>
              <a:rPr lang="en-US" altLang="ko-KR" dirty="0" smtClean="0"/>
              <a:t>(90)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>
                <a:solidFill>
                  <a:srgbClr val="953D46"/>
                </a:solidFill>
              </a:rPr>
              <a:t>원 </a:t>
            </a:r>
            <a:r>
              <a:rPr lang="ko-KR" altLang="en-US" dirty="0" smtClean="0">
                <a:solidFill>
                  <a:srgbClr val="953D46"/>
                </a:solidFill>
              </a:rPr>
              <a:t>그리기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err="1" smtClean="0"/>
              <a:t>t.circle</a:t>
            </a:r>
            <a:r>
              <a:rPr lang="en-US" altLang="ko-KR" dirty="0" smtClean="0"/>
              <a:t>(50)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47039" y="1355147"/>
            <a:ext cx="4954202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세 번 반복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거북이가 </a:t>
            </a:r>
            <a:r>
              <a:rPr lang="en-US" altLang="ko-KR" dirty="0" smtClean="0">
                <a:solidFill>
                  <a:srgbClr val="953D46"/>
                </a:solidFill>
              </a:rPr>
              <a:t>100</a:t>
            </a:r>
            <a:r>
              <a:rPr lang="ko-KR" altLang="en-US" dirty="0" smtClean="0">
                <a:solidFill>
                  <a:srgbClr val="953D46"/>
                </a:solidFill>
              </a:rPr>
              <a:t>만큼 앞으로 이동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거북이가 왼쪽으로 </a:t>
            </a:r>
            <a:r>
              <a:rPr lang="en-US" altLang="ko-KR" dirty="0" smtClean="0">
                <a:solidFill>
                  <a:srgbClr val="953D46"/>
                </a:solidFill>
              </a:rPr>
              <a:t>120</a:t>
            </a:r>
            <a:r>
              <a:rPr lang="ko-KR" altLang="en-US" dirty="0" smtClean="0">
                <a:solidFill>
                  <a:srgbClr val="953D46"/>
                </a:solidFill>
              </a:rPr>
              <a:t>도 회전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네 번 반복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거북이가 </a:t>
            </a:r>
            <a:r>
              <a:rPr lang="en-US" altLang="ko-KR" dirty="0" smtClean="0">
                <a:solidFill>
                  <a:srgbClr val="953D46"/>
                </a:solidFill>
              </a:rPr>
              <a:t>100</a:t>
            </a:r>
            <a:r>
              <a:rPr lang="ko-KR" altLang="en-US" dirty="0" smtClean="0">
                <a:solidFill>
                  <a:srgbClr val="953D46"/>
                </a:solidFill>
              </a:rPr>
              <a:t>만큼 앞으로 이동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거북이가 왼쪽으로 </a:t>
            </a:r>
            <a:r>
              <a:rPr lang="en-US" altLang="ko-KR" dirty="0" smtClean="0">
                <a:solidFill>
                  <a:srgbClr val="953D46"/>
                </a:solidFill>
              </a:rPr>
              <a:t>90</a:t>
            </a:r>
            <a:r>
              <a:rPr lang="ko-KR" altLang="en-US" dirty="0" smtClean="0">
                <a:solidFill>
                  <a:srgbClr val="953D46"/>
                </a:solidFill>
              </a:rPr>
              <a:t>도 회전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반지름이 </a:t>
            </a:r>
            <a:r>
              <a:rPr lang="en-US" altLang="ko-KR" dirty="0" smtClean="0">
                <a:solidFill>
                  <a:srgbClr val="953D46"/>
                </a:solidFill>
              </a:rPr>
              <a:t>50</a:t>
            </a:r>
            <a:r>
              <a:rPr lang="ko-KR" altLang="en-US" dirty="0" smtClean="0">
                <a:solidFill>
                  <a:srgbClr val="953D46"/>
                </a:solidFill>
              </a:rPr>
              <a:t>인 원을 그림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17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반복 기능으로 도형을 그리는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362" y="1723890"/>
            <a:ext cx="4602018" cy="4774480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2863258" cy="4964629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실행결과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05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range </a:t>
            </a:r>
            <a:r>
              <a:rPr lang="ko-KR" altLang="en-US" dirty="0"/>
              <a:t>명령을 사용하여 변화를 주면서 반복하기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71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/>
              <a:t>range </a:t>
            </a:r>
            <a:r>
              <a:rPr lang="ko-KR" altLang="en-US" sz="2800" b="1" dirty="0"/>
              <a:t>명령을 사용하여 변화를 주면서 반복하기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/>
              <a:t>range</a:t>
            </a:r>
            <a:r>
              <a:rPr lang="ko-KR" altLang="en-US" sz="2000" b="1" dirty="0"/>
              <a:t>란</a:t>
            </a:r>
            <a:r>
              <a:rPr lang="en-US" altLang="ko-KR" sz="2000" b="1" dirty="0" smtClean="0"/>
              <a:t>?</a:t>
            </a:r>
          </a:p>
          <a:p>
            <a:pPr>
              <a:lnSpc>
                <a:spcPct val="110000"/>
              </a:lnSpc>
            </a:pPr>
            <a:endParaRPr lang="en-US" altLang="ko-KR" sz="2000" b="1" dirty="0"/>
          </a:p>
          <a:p>
            <a:pPr>
              <a:lnSpc>
                <a:spcPct val="110000"/>
              </a:lnSpc>
            </a:pPr>
            <a:r>
              <a:rPr lang="en-US" altLang="ko-KR" sz="2000" b="1" dirty="0"/>
              <a:t>for </a:t>
            </a:r>
            <a:r>
              <a:rPr lang="ko-KR" altLang="en-US" sz="2000" b="1" dirty="0"/>
              <a:t>명령어로 숫자를 반복하여 출력하는 </a:t>
            </a:r>
            <a:r>
              <a:rPr lang="ko-KR" altLang="en-US" sz="2000" b="1" dirty="0" smtClean="0"/>
              <a:t>프로그램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en-US" altLang="ko-KR" sz="2000" b="1" dirty="0"/>
              <a:t>1</a:t>
            </a:r>
            <a:r>
              <a:rPr lang="ko-KR" altLang="en-US" sz="2000" b="1" dirty="0"/>
              <a:t>부터 </a:t>
            </a:r>
            <a:r>
              <a:rPr lang="en-US" altLang="ko-KR" sz="2000" b="1" dirty="0"/>
              <a:t>10</a:t>
            </a:r>
            <a:r>
              <a:rPr lang="ko-KR" altLang="en-US" sz="2000" b="1" dirty="0"/>
              <a:t>까지 숫자의 합계를 구하는 프로그램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2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사용자 계정 컨트롤 창에 보안 경고가 뜨면 예</a:t>
            </a:r>
            <a:r>
              <a:rPr lang="en-US" altLang="ko-KR" dirty="0" smtClean="0"/>
              <a:t>(Y) </a:t>
            </a:r>
            <a:r>
              <a:rPr lang="ko-KR" altLang="en-US" dirty="0" smtClean="0"/>
              <a:t>버튼을 누름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21" y="2219253"/>
            <a:ext cx="6718444" cy="3661899"/>
          </a:xfrm>
          <a:prstGeom prst="rect">
            <a:avLst/>
          </a:prstGeom>
        </p:spPr>
      </p:pic>
      <p:sp>
        <p:nvSpPr>
          <p:cNvPr id="6" name="순서도: 처리 5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93711" y="4811568"/>
            <a:ext cx="1094533" cy="34564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87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range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97931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1700" dirty="0" smtClean="0"/>
              <a:t>range</a:t>
            </a:r>
            <a:r>
              <a:rPr lang="ko-KR" altLang="en-US" sz="1700" dirty="0" smtClean="0"/>
              <a:t> </a:t>
            </a:r>
            <a:r>
              <a:rPr lang="en-US" altLang="ko-KR" sz="1700" dirty="0" smtClean="0"/>
              <a:t>: </a:t>
            </a:r>
            <a:r>
              <a:rPr lang="ko-KR" altLang="en-US" sz="1700" dirty="0" err="1" smtClean="0"/>
              <a:t>파이썬에서의</a:t>
            </a:r>
            <a:r>
              <a:rPr lang="ko-KR" altLang="en-US" sz="1700" dirty="0" smtClean="0"/>
              <a:t> </a:t>
            </a:r>
            <a:r>
              <a:rPr lang="en-US" altLang="ko-KR" sz="1700" dirty="0"/>
              <a:t>range</a:t>
            </a:r>
            <a:r>
              <a:rPr lang="ko-KR" altLang="en-US" sz="1700" dirty="0"/>
              <a:t>는 반복할 ‘범위’를 </a:t>
            </a:r>
            <a:r>
              <a:rPr lang="ko-KR" altLang="en-US" sz="1700" dirty="0" smtClean="0"/>
              <a:t>지정하는 명령어</a:t>
            </a:r>
            <a:endParaRPr lang="en-US" altLang="ko-KR" sz="17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400" dirty="0" smtClean="0"/>
              <a:t>    </a:t>
            </a:r>
          </a:p>
          <a:p>
            <a:r>
              <a:rPr lang="ko-KR" altLang="en-US" sz="1700" dirty="0" smtClean="0">
                <a:solidFill>
                  <a:schemeClr val="tx1"/>
                </a:solidFill>
              </a:rPr>
              <a:t>대화형 </a:t>
            </a:r>
            <a:r>
              <a:rPr lang="ko-KR" altLang="en-US" sz="1700" dirty="0" err="1">
                <a:solidFill>
                  <a:schemeClr val="tx1"/>
                </a:solidFill>
              </a:rPr>
              <a:t>셸에서</a:t>
            </a:r>
            <a:r>
              <a:rPr lang="ko-KR" altLang="en-US" sz="1700" dirty="0">
                <a:solidFill>
                  <a:schemeClr val="tx1"/>
                </a:solidFill>
              </a:rPr>
              <a:t> </a:t>
            </a:r>
            <a:r>
              <a:rPr lang="en-US" altLang="ko-KR" sz="1700" dirty="0">
                <a:solidFill>
                  <a:schemeClr val="tx1"/>
                </a:solidFill>
              </a:rPr>
              <a:t>range</a:t>
            </a:r>
            <a:r>
              <a:rPr lang="ko-KR" altLang="en-US" sz="1700" dirty="0">
                <a:solidFill>
                  <a:schemeClr val="tx1"/>
                </a:solidFill>
              </a:rPr>
              <a:t>를 확인하는 예제</a:t>
            </a:r>
            <a:endParaRPr lang="ko-KR" altLang="en-US" sz="1700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98995" y="2219253"/>
            <a:ext cx="7875067" cy="4964629"/>
            <a:chOff x="498995" y="2219253"/>
            <a:chExt cx="7875067" cy="4964629"/>
          </a:xfrm>
        </p:grpSpPr>
        <p:sp>
          <p:nvSpPr>
            <p:cNvPr id="8" name="내용 개체 틀 2"/>
            <p:cNvSpPr txBox="1">
              <a:spLocks/>
            </p:cNvSpPr>
            <p:nvPr/>
          </p:nvSpPr>
          <p:spPr>
            <a:xfrm>
              <a:off x="498995" y="2219253"/>
              <a:ext cx="3612149" cy="31107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Tx/>
                <a:buNone/>
              </a:pPr>
              <a:r>
                <a:rPr lang="en-US" altLang="ko-KR" dirty="0" smtClean="0"/>
                <a:t>   &gt;&gt;&gt;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list</a:t>
              </a:r>
              <a:r>
                <a:rPr lang="en-US" altLang="ko-KR" dirty="0" smtClean="0"/>
                <a:t>(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range</a:t>
              </a:r>
              <a:r>
                <a:rPr lang="en-US" altLang="ko-KR" dirty="0" smtClean="0"/>
                <a:t>(5))</a:t>
              </a:r>
              <a:br>
                <a:rPr lang="en-US" altLang="ko-KR" dirty="0" smtClean="0"/>
              </a:br>
              <a:r>
                <a:rPr lang="en-US" altLang="ko-KR" dirty="0" smtClean="0"/>
                <a:t>   [0, 1, 2, 3, 4]</a:t>
              </a:r>
              <a:br>
                <a:rPr lang="en-US" altLang="ko-KR" dirty="0" smtClean="0"/>
              </a:br>
              <a:r>
                <a:rPr lang="en-US" altLang="ko-KR" dirty="0" smtClean="0"/>
                <a:t>   &gt;&gt;&gt;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list</a:t>
              </a:r>
              <a:r>
                <a:rPr lang="en-US" altLang="ko-KR" dirty="0" smtClean="0"/>
                <a:t>(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range</a:t>
              </a:r>
              <a:r>
                <a:rPr lang="en-US" altLang="ko-KR" dirty="0" smtClean="0"/>
                <a:t>(0, 5))</a:t>
              </a:r>
              <a:br>
                <a:rPr lang="en-US" altLang="ko-KR" dirty="0" smtClean="0"/>
              </a:br>
              <a:r>
                <a:rPr lang="en-US" altLang="ko-KR" dirty="0" smtClean="0"/>
                <a:t>   [0, 1, 2, 3, 4]</a:t>
              </a:r>
              <a:br>
                <a:rPr lang="en-US" altLang="ko-KR" dirty="0" smtClean="0"/>
              </a:br>
              <a:r>
                <a:rPr lang="en-US" altLang="ko-KR" dirty="0" smtClean="0"/>
                <a:t>   &gt;&gt;&gt;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list</a:t>
              </a:r>
              <a:r>
                <a:rPr lang="en-US" altLang="ko-KR" dirty="0" smtClean="0"/>
                <a:t>(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range</a:t>
              </a:r>
              <a:r>
                <a:rPr lang="en-US" altLang="ko-KR" dirty="0" smtClean="0"/>
                <a:t>(1, 11))</a:t>
              </a:r>
              <a:br>
                <a:rPr lang="en-US" altLang="ko-KR" dirty="0" smtClean="0"/>
              </a:br>
              <a:r>
                <a:rPr lang="en-US" altLang="ko-KR" dirty="0" smtClean="0"/>
                <a:t>    [1, 2, 3, 4, 5, 6, 7, 8, 9, 10]</a:t>
              </a:r>
              <a:br>
                <a:rPr lang="en-US" altLang="ko-KR" dirty="0" smtClean="0"/>
              </a:br>
              <a:r>
                <a:rPr lang="en-US" altLang="ko-KR" dirty="0" smtClean="0"/>
                <a:t>   &gt;&gt;&gt; 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list</a:t>
              </a:r>
              <a:r>
                <a:rPr lang="en-US" altLang="ko-KR" dirty="0" smtClean="0"/>
                <a:t>(</a:t>
              </a:r>
              <a:r>
                <a:rPr lang="en-US" altLang="ko-KR" dirty="0" smtClean="0">
                  <a:solidFill>
                    <a:srgbClr val="7030A0"/>
                  </a:solidFill>
                </a:rPr>
                <a:t>range</a:t>
              </a:r>
              <a:r>
                <a:rPr lang="en-US" altLang="ko-KR" dirty="0" smtClean="0"/>
                <a:t>(1, 4))</a:t>
              </a:r>
              <a:br>
                <a:rPr lang="en-US" altLang="ko-KR" dirty="0" smtClean="0"/>
              </a:br>
              <a:r>
                <a:rPr lang="en-US" altLang="ko-KR" dirty="0" smtClean="0"/>
                <a:t>   [1, 2, 3]</a:t>
              </a:r>
              <a:br>
                <a:rPr lang="en-US" altLang="ko-KR" dirty="0" smtClean="0"/>
              </a:br>
              <a:r>
                <a:rPr lang="en-US" altLang="ko-KR" dirty="0" smtClean="0"/>
                <a:t>   &gt;&gt;&gt;</a:t>
              </a:r>
            </a:p>
          </p:txBody>
        </p:sp>
        <p:sp>
          <p:nvSpPr>
            <p:cNvPr id="9" name="내용 개체 틀 2"/>
            <p:cNvSpPr txBox="1">
              <a:spLocks/>
            </p:cNvSpPr>
            <p:nvPr/>
          </p:nvSpPr>
          <p:spPr>
            <a:xfrm>
              <a:off x="3707895" y="2219253"/>
              <a:ext cx="4666167" cy="496462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225425" indent="-225425" algn="l" defTabSz="457200" rtl="0" eaLnBrk="1" latinLnBrk="0" hangingPunct="1">
                <a:lnSpc>
                  <a:spcPct val="110000"/>
                </a:lnSpc>
                <a:spcBef>
                  <a:spcPts val="600"/>
                </a:spcBef>
                <a:buFontTx/>
                <a:buBlip>
                  <a:blip r:embed="rId2"/>
                </a:buBlip>
                <a:defRPr sz="18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1pPr>
              <a:lvl2pPr marL="573088" indent="-238125" algn="l" defTabSz="457200" rtl="0" eaLnBrk="1" latinLnBrk="0" hangingPunct="1">
                <a:lnSpc>
                  <a:spcPct val="110000"/>
                </a:lnSpc>
                <a:spcBef>
                  <a:spcPts val="500"/>
                </a:spcBef>
                <a:buFontTx/>
                <a:buBlip>
                  <a:blip r:embed="rId3"/>
                </a:buBlip>
                <a:defRPr sz="16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2pPr>
              <a:lvl3pPr marL="860425" indent="-182563" algn="l" defTabSz="457200" rtl="0" eaLnBrk="1" latinLnBrk="0" hangingPunct="1">
                <a:lnSpc>
                  <a:spcPct val="110000"/>
                </a:lnSpc>
                <a:spcBef>
                  <a:spcPts val="300"/>
                </a:spcBef>
                <a:buFontTx/>
                <a:buBlip>
                  <a:blip r:embed="rId4"/>
                </a:buBlip>
                <a:defRPr sz="14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3pPr>
              <a:lvl4pPr marL="1198563" indent="-225425" algn="l" defTabSz="457200" rtl="0" eaLnBrk="1" latinLnBrk="0" hangingPunct="1">
                <a:lnSpc>
                  <a:spcPct val="110000"/>
                </a:lnSpc>
                <a:spcBef>
                  <a:spcPts val="10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4pPr>
              <a:lvl5pPr marL="1544638" indent="-228600" algn="l" defTabSz="457200" rtl="0" eaLnBrk="1" latinLnBrk="0" hangingPunct="1">
                <a:lnSpc>
                  <a:spcPct val="110000"/>
                </a:lnSpc>
                <a:spcBef>
                  <a:spcPts val="0"/>
                </a:spcBef>
                <a:buFontTx/>
                <a:buBlip>
                  <a:blip r:embed="rId2"/>
                </a:buBlip>
                <a:defRPr sz="1200" kern="1200">
                  <a:solidFill>
                    <a:srgbClr val="504B4B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dirty="0" smtClean="0">
                  <a:solidFill>
                    <a:srgbClr val="953D46"/>
                  </a:solidFill>
                </a:rPr>
                <a:t>range(5)</a:t>
              </a:r>
              <a:r>
                <a:rPr lang="ko-KR" altLang="en-US" dirty="0" smtClean="0">
                  <a:solidFill>
                    <a:srgbClr val="7030A0"/>
                  </a:solidFill>
                </a:rPr>
                <a:t> </a:t>
              </a:r>
              <a:r>
                <a:rPr lang="en-US" altLang="ko-KR" dirty="0" smtClean="0"/>
                <a:t>: 0,1</a:t>
              </a:r>
              <a:r>
                <a:rPr lang="en-US" altLang="ko-KR" dirty="0"/>
                <a:t>, 2, 3, 4</a:t>
              </a:r>
              <a:r>
                <a:rPr lang="ko-KR" altLang="en-US" dirty="0"/>
                <a:t>로 값을 다섯 개 </a:t>
              </a:r>
              <a:r>
                <a:rPr lang="ko-KR" altLang="en-US" dirty="0" smtClean="0"/>
                <a:t>가짐</a:t>
              </a:r>
              <a:r>
                <a:rPr lang="en-US" altLang="ko-KR" dirty="0" smtClean="0"/>
                <a:t>.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953D46"/>
                  </a:solidFill>
                </a:rPr>
                <a:t>for </a:t>
              </a:r>
              <a:r>
                <a:rPr lang="en-US" altLang="ko-KR" dirty="0">
                  <a:solidFill>
                    <a:srgbClr val="953D46"/>
                  </a:solidFill>
                </a:rPr>
                <a:t>x in range(5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>) </a:t>
              </a:r>
              <a:r>
                <a:rPr lang="en-US" altLang="ko-KR" dirty="0" smtClean="0"/>
                <a:t>: </a:t>
              </a:r>
              <a:r>
                <a:rPr lang="ko-KR" altLang="en-US" dirty="0" smtClean="0"/>
                <a:t>‘변수 </a:t>
              </a:r>
              <a:r>
                <a:rPr lang="en-US" altLang="ko-KR" dirty="0"/>
                <a:t>x</a:t>
              </a:r>
              <a:r>
                <a:rPr lang="ko-KR" altLang="en-US" dirty="0"/>
                <a:t>의 값을 차례대로 </a:t>
              </a:r>
              <a:r>
                <a:rPr lang="en-US" altLang="ko-KR" dirty="0"/>
                <a:t>0, 1, 2, 3, 4</a:t>
              </a:r>
              <a:r>
                <a:rPr lang="ko-KR" altLang="en-US" dirty="0"/>
                <a:t>로 바꾸면서 반복 블록을 </a:t>
              </a:r>
              <a:r>
                <a:rPr lang="ko-KR" altLang="en-US" dirty="0" smtClean="0"/>
                <a:t>실행’</a:t>
              </a:r>
              <a:r>
                <a:rPr lang="en-US" altLang="ko-KR" dirty="0" smtClean="0"/>
                <a:t>.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953D46"/>
                  </a:solidFill>
                </a:rPr>
                <a:t>range(0</a:t>
              </a:r>
              <a:r>
                <a:rPr lang="en-US" altLang="ko-KR" dirty="0">
                  <a:solidFill>
                    <a:srgbClr val="953D46"/>
                  </a:solidFill>
                </a:rPr>
                <a:t>, 5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>) </a:t>
              </a:r>
              <a:r>
                <a:rPr lang="en-US" altLang="ko-KR" dirty="0" smtClean="0"/>
                <a:t>:  </a:t>
              </a:r>
              <a:br>
                <a:rPr lang="en-US" altLang="ko-KR" dirty="0" smtClean="0"/>
              </a:br>
              <a:r>
                <a:rPr lang="en-US" altLang="ko-KR" dirty="0" smtClean="0"/>
                <a:t>range(a</a:t>
              </a:r>
              <a:r>
                <a:rPr lang="en-US" altLang="ko-KR" dirty="0"/>
                <a:t>, b)</a:t>
              </a:r>
              <a:r>
                <a:rPr lang="ko-KR" altLang="en-US" dirty="0"/>
                <a:t>의 값은 </a:t>
              </a:r>
              <a:r>
                <a:rPr lang="en-US" altLang="ko-KR" dirty="0"/>
                <a:t>a</a:t>
              </a:r>
              <a:r>
                <a:rPr lang="ko-KR" altLang="en-US" dirty="0"/>
                <a:t>에서 </a:t>
              </a:r>
              <a:r>
                <a:rPr lang="ko-KR" altLang="en-US" dirty="0" smtClean="0"/>
                <a:t>시작해서</a:t>
              </a:r>
              <a:r>
                <a:rPr lang="en-US" altLang="ko-KR" dirty="0" smtClean="0"/>
                <a:t>b </a:t>
              </a:r>
              <a:r>
                <a:rPr lang="ko-KR" altLang="en-US" dirty="0"/>
                <a:t>바로 앞의 값까지 </a:t>
              </a:r>
              <a:r>
                <a:rPr lang="en-US" altLang="ko-KR" dirty="0"/>
                <a:t>1</a:t>
              </a:r>
              <a:r>
                <a:rPr lang="ko-KR" altLang="en-US" dirty="0"/>
                <a:t>씩 늘리면서 </a:t>
              </a:r>
              <a:r>
                <a:rPr lang="ko-KR" altLang="en-US" dirty="0" smtClean="0"/>
                <a:t>반복</a:t>
              </a:r>
              <a:r>
                <a:rPr lang="en-US" altLang="ko-KR" dirty="0" smtClean="0"/>
                <a:t>. 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953D46"/>
                  </a:solidFill>
                </a:rPr>
                <a:t>range(0,5)</a:t>
              </a:r>
              <a:r>
                <a:rPr lang="en-US" altLang="ko-KR" dirty="0" smtClean="0"/>
                <a:t> :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0</a:t>
              </a:r>
              <a:r>
                <a:rPr lang="ko-KR" altLang="en-US" dirty="0"/>
                <a:t>부터 시작해서 </a:t>
              </a:r>
              <a:r>
                <a:rPr lang="en-US" altLang="ko-KR" dirty="0"/>
                <a:t>5 </a:t>
              </a:r>
              <a:r>
                <a:rPr lang="ko-KR" altLang="en-US" dirty="0"/>
                <a:t>바로 앞의 값까지 </a:t>
              </a:r>
              <a:r>
                <a:rPr lang="ko-KR" altLang="en-US" dirty="0" smtClean="0"/>
                <a:t>반복 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0</a:t>
              </a:r>
              <a:r>
                <a:rPr lang="en-US" altLang="ko-KR" dirty="0"/>
                <a:t>, 1, 2, 3, 4</a:t>
              </a:r>
              <a:r>
                <a:rPr lang="ko-KR" altLang="en-US" dirty="0" smtClean="0"/>
                <a:t>를 출력</a:t>
              </a:r>
              <a:r>
                <a:rPr lang="en-US" altLang="ko-KR" dirty="0" smtClean="0"/>
                <a:t>. 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>
                  <a:solidFill>
                    <a:srgbClr val="953D46"/>
                  </a:solidFill>
                </a:rPr>
                <a:t>range(1</a:t>
              </a:r>
              <a:r>
                <a:rPr lang="en-US" altLang="ko-KR" dirty="0">
                  <a:solidFill>
                    <a:srgbClr val="953D46"/>
                  </a:solidFill>
                </a:rPr>
                <a:t>, 11</a:t>
              </a:r>
              <a:r>
                <a:rPr lang="en-US" altLang="ko-KR" dirty="0" smtClean="0">
                  <a:solidFill>
                    <a:srgbClr val="953D46"/>
                  </a:solidFill>
                </a:rPr>
                <a:t>)</a:t>
              </a:r>
              <a:r>
                <a:rPr lang="ko-KR" altLang="en-US" dirty="0" smtClean="0">
                  <a:solidFill>
                    <a:srgbClr val="953D46"/>
                  </a:solidFill>
                </a:rPr>
                <a:t> </a:t>
              </a:r>
              <a:r>
                <a:rPr lang="en-US" altLang="ko-KR" dirty="0" smtClean="0"/>
                <a:t>: </a:t>
              </a:r>
              <a:br>
                <a:rPr lang="en-US" altLang="ko-KR" dirty="0" smtClean="0"/>
              </a:br>
              <a:r>
                <a:rPr lang="en-US" altLang="ko-KR" dirty="0" smtClean="0"/>
                <a:t>1</a:t>
              </a:r>
              <a:r>
                <a:rPr lang="ko-KR" altLang="en-US" dirty="0"/>
                <a:t>에서 시작해서 </a:t>
              </a:r>
              <a:r>
                <a:rPr lang="en-US" altLang="ko-KR" dirty="0"/>
                <a:t>11 </a:t>
              </a:r>
              <a:r>
                <a:rPr lang="ko-KR" altLang="en-US" dirty="0"/>
                <a:t>바로 </a:t>
              </a:r>
              <a:r>
                <a:rPr lang="ko-KR" altLang="en-US" dirty="0" smtClean="0"/>
                <a:t>앞</a:t>
              </a:r>
              <a:r>
                <a:rPr lang="en-US" altLang="ko-KR" dirty="0" smtClean="0"/>
                <a:t>(</a:t>
              </a:r>
              <a:r>
                <a:rPr lang="en-US" altLang="ko-KR" dirty="0"/>
                <a:t>10)</a:t>
              </a:r>
              <a:r>
                <a:rPr lang="ko-KR" altLang="en-US" dirty="0"/>
                <a:t>까지를 </a:t>
              </a:r>
              <a:r>
                <a:rPr lang="ko-KR" altLang="en-US" dirty="0" smtClean="0"/>
                <a:t>반복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1</a:t>
              </a:r>
              <a:r>
                <a:rPr lang="en-US" altLang="ko-KR" dirty="0"/>
                <a:t>, 2, 3, 4, 5, 6, 7, 8, 9, 10</a:t>
              </a:r>
              <a:r>
                <a:rPr lang="ko-KR" altLang="en-US" dirty="0"/>
                <a:t>을 </a:t>
              </a:r>
              <a:r>
                <a:rPr lang="ko-KR" altLang="en-US" dirty="0" smtClean="0"/>
                <a:t>출력</a:t>
              </a:r>
              <a:r>
                <a:rPr lang="en-US" altLang="ko-KR" dirty="0" smtClean="0"/>
                <a:t>. </a:t>
              </a:r>
              <a:br>
                <a:rPr lang="en-US" altLang="ko-KR" dirty="0" smtClean="0"/>
              </a:b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range(1</a:t>
              </a:r>
              <a:r>
                <a:rPr lang="en-US" altLang="ko-KR" dirty="0"/>
                <a:t>, 4</a:t>
              </a:r>
              <a:r>
                <a:rPr lang="en-US" altLang="ko-KR" dirty="0" smtClean="0"/>
                <a:t>) : 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1</a:t>
              </a:r>
              <a:r>
                <a:rPr lang="ko-KR" altLang="en-US" dirty="0"/>
                <a:t>에서 </a:t>
              </a:r>
              <a:r>
                <a:rPr lang="en-US" altLang="ko-KR" dirty="0"/>
                <a:t>4 </a:t>
              </a:r>
              <a:r>
                <a:rPr lang="ko-KR" altLang="en-US" dirty="0"/>
                <a:t>바로 앞</a:t>
              </a:r>
              <a:r>
                <a:rPr lang="en-US" altLang="ko-KR" dirty="0"/>
                <a:t>(3)</a:t>
              </a:r>
              <a:r>
                <a:rPr lang="ko-KR" altLang="en-US" dirty="0"/>
                <a:t>까지 </a:t>
              </a:r>
              <a:r>
                <a:rPr lang="ko-KR" altLang="en-US" dirty="0" smtClean="0"/>
                <a:t>반복 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en-US" altLang="ko-KR" dirty="0" smtClean="0"/>
                <a:t>1</a:t>
              </a:r>
              <a:r>
                <a:rPr lang="en-US" altLang="ko-KR" dirty="0"/>
                <a:t>, 2, 3</a:t>
              </a:r>
              <a:r>
                <a:rPr lang="ko-KR" altLang="en-US" dirty="0"/>
                <a:t>을 </a:t>
              </a:r>
              <a:r>
                <a:rPr lang="ko-KR" altLang="en-US" dirty="0" smtClean="0"/>
                <a:t>출력</a:t>
              </a:r>
              <a:r>
                <a:rPr lang="en-US" altLang="ko-KR" dirty="0" smtClean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197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4257" y="375829"/>
            <a:ext cx="9079551" cy="800724"/>
          </a:xfrm>
        </p:spPr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for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명령어로 숫자를 반복하여 출력하는 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프로그램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8105496" cy="213146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8AA28"/>
                </a:solidFill>
              </a:rPr>
              <a:t>"[0-4]"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range</a:t>
            </a:r>
            <a:r>
              <a:rPr lang="en-US" altLang="ko-KR" dirty="0"/>
              <a:t>(5):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(x)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"[1-10</a:t>
            </a:r>
            <a:r>
              <a:rPr lang="en-US" altLang="ko-KR" dirty="0" smtClean="0">
                <a:solidFill>
                  <a:srgbClr val="78AA28"/>
                </a:solidFill>
              </a:rPr>
              <a:t>]"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range</a:t>
            </a:r>
            <a:r>
              <a:rPr lang="en-US" altLang="ko-KR" dirty="0"/>
              <a:t>(1, 11):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 smtClean="0"/>
              <a:t>(x)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074218" y="1355146"/>
            <a:ext cx="5530273" cy="21314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range(5)</a:t>
            </a:r>
            <a:r>
              <a:rPr lang="ko-KR" altLang="en-US" dirty="0" smtClean="0">
                <a:solidFill>
                  <a:srgbClr val="953D46"/>
                </a:solidFill>
              </a:rPr>
              <a:t>로 </a:t>
            </a:r>
            <a:r>
              <a:rPr lang="en-US" altLang="ko-KR" dirty="0" smtClean="0">
                <a:solidFill>
                  <a:srgbClr val="953D46"/>
                </a:solidFill>
              </a:rPr>
              <a:t>0, 1, 2, 3, 4</a:t>
            </a:r>
            <a:r>
              <a:rPr lang="ko-KR" altLang="en-US" dirty="0" smtClean="0">
                <a:solidFill>
                  <a:srgbClr val="953D46"/>
                </a:solidFill>
              </a:rPr>
              <a:t>까지 다섯 번 반복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변수 </a:t>
            </a:r>
            <a:r>
              <a:rPr lang="en-US" altLang="ko-KR" dirty="0" smtClean="0">
                <a:solidFill>
                  <a:srgbClr val="953D46"/>
                </a:solidFill>
              </a:rPr>
              <a:t>x </a:t>
            </a:r>
            <a:r>
              <a:rPr lang="ko-KR" altLang="en-US" dirty="0" smtClean="0">
                <a:solidFill>
                  <a:srgbClr val="953D46"/>
                </a:solidFill>
              </a:rPr>
              <a:t>값을 출력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1, 2, ..., 10</a:t>
            </a:r>
            <a:r>
              <a:rPr lang="ko-KR" altLang="en-US" dirty="0" smtClean="0">
                <a:solidFill>
                  <a:srgbClr val="953D46"/>
                </a:solidFill>
              </a:rPr>
              <a:t>까지 열 번 반복</a:t>
            </a:r>
            <a:r>
              <a:rPr lang="en-US" altLang="ko-KR" dirty="0" smtClean="0">
                <a:solidFill>
                  <a:srgbClr val="953D46"/>
                </a:solidFill>
              </a:rPr>
              <a:t>(11</a:t>
            </a:r>
            <a:r>
              <a:rPr lang="ko-KR" altLang="en-US" dirty="0" smtClean="0">
                <a:solidFill>
                  <a:srgbClr val="953D46"/>
                </a:solidFill>
              </a:rPr>
              <a:t>은 제외</a:t>
            </a:r>
            <a:r>
              <a:rPr lang="en-US" altLang="ko-KR" dirty="0" smtClean="0">
                <a:solidFill>
                  <a:srgbClr val="953D46"/>
                </a:solidFill>
              </a:rPr>
              <a:t>).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변수 </a:t>
            </a:r>
            <a:r>
              <a:rPr lang="en-US" altLang="ko-KR" dirty="0" smtClean="0">
                <a:solidFill>
                  <a:srgbClr val="953D46"/>
                </a:solidFill>
              </a:rPr>
              <a:t>x </a:t>
            </a:r>
            <a:r>
              <a:rPr lang="ko-KR" altLang="en-US" dirty="0" smtClean="0">
                <a:solidFill>
                  <a:srgbClr val="953D46"/>
                </a:solidFill>
              </a:rPr>
              <a:t>값을 출력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39552" y="4365083"/>
            <a:ext cx="8105496" cy="157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range </a:t>
            </a:r>
            <a:r>
              <a:rPr lang="ko-KR" altLang="en-US" dirty="0"/>
              <a:t>명령어를 쓸 때 두 가지는 꼭 기억하세요</a:t>
            </a:r>
            <a:r>
              <a:rPr lang="en-US" altLang="ko-KR" dirty="0" smtClean="0"/>
              <a:t>!</a:t>
            </a:r>
            <a:br>
              <a:rPr lang="en-US" altLang="ko-KR" dirty="0" smtClean="0"/>
            </a:br>
            <a:r>
              <a:rPr lang="en-US" altLang="ko-KR" sz="800" dirty="0" smtClean="0"/>
              <a:t>   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 smtClean="0"/>
              <a:t>① </a:t>
            </a:r>
            <a:r>
              <a:rPr lang="en-US" altLang="ko-KR" sz="1600" dirty="0"/>
              <a:t>range(5) : 0</a:t>
            </a:r>
            <a:r>
              <a:rPr lang="ko-KR" altLang="en-US" sz="1600" dirty="0"/>
              <a:t>부터 시작해서 </a:t>
            </a:r>
            <a:r>
              <a:rPr lang="en-US" altLang="ko-KR" sz="1600" dirty="0"/>
              <a:t>4</a:t>
            </a:r>
            <a:r>
              <a:rPr lang="ko-KR" altLang="en-US" sz="1600" dirty="0"/>
              <a:t>까지 다섯 번 반복한다</a:t>
            </a:r>
            <a:r>
              <a:rPr lang="en-US" altLang="ko-KR" sz="1600" dirty="0"/>
              <a:t>(5</a:t>
            </a:r>
            <a:r>
              <a:rPr lang="ko-KR" altLang="en-US" sz="1600" dirty="0"/>
              <a:t>는 제외한다</a:t>
            </a:r>
            <a:r>
              <a:rPr lang="en-US" altLang="ko-KR" sz="1600" dirty="0" smtClean="0"/>
              <a:t>).</a:t>
            </a:r>
            <a:br>
              <a:rPr lang="en-US" altLang="ko-KR" sz="1600" dirty="0" smtClean="0"/>
            </a:br>
            <a:r>
              <a:rPr lang="ko-KR" altLang="en-US" sz="1600" dirty="0" smtClean="0"/>
              <a:t>② </a:t>
            </a:r>
            <a:r>
              <a:rPr lang="en-US" altLang="ko-KR" sz="1600" dirty="0"/>
              <a:t>range(1, 11) : 1</a:t>
            </a:r>
            <a:r>
              <a:rPr lang="ko-KR" altLang="en-US" sz="1600" dirty="0"/>
              <a:t>부터 시작해서 </a:t>
            </a:r>
            <a:r>
              <a:rPr lang="en-US" altLang="ko-KR" sz="1600" dirty="0"/>
              <a:t>10</a:t>
            </a:r>
            <a:r>
              <a:rPr lang="ko-KR" altLang="en-US" sz="1600" dirty="0"/>
              <a:t>까지 열 번 반복한다</a:t>
            </a:r>
            <a:r>
              <a:rPr lang="en-US" altLang="ko-KR" sz="1600" dirty="0"/>
              <a:t>(11</a:t>
            </a:r>
            <a:r>
              <a:rPr lang="ko-KR" altLang="en-US" sz="1600" dirty="0"/>
              <a:t>은 제외한다</a:t>
            </a:r>
            <a:r>
              <a:rPr lang="en-US" altLang="ko-KR" sz="1600" dirty="0"/>
              <a:t>).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88255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까지 숫자의 합계를 구하는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3317850" cy="1837838"/>
          </a:xfrm>
        </p:spPr>
        <p:txBody>
          <a:bodyPr/>
          <a:lstStyle/>
          <a:p>
            <a:r>
              <a:rPr lang="en-US" altLang="ko-KR" dirty="0" smtClean="0"/>
              <a:t> s </a:t>
            </a:r>
            <a:r>
              <a:rPr lang="en-US" altLang="ko-KR" dirty="0"/>
              <a:t>= </a:t>
            </a:r>
            <a:r>
              <a:rPr lang="en-US" altLang="ko-KR" dirty="0" smtClean="0"/>
              <a:t>0</a:t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range</a:t>
            </a:r>
            <a:r>
              <a:rPr lang="en-US" altLang="ko-KR" dirty="0"/>
              <a:t>(1, 10+1</a:t>
            </a:r>
            <a:r>
              <a:rPr lang="en-US" altLang="ko-KR" dirty="0" smtClean="0"/>
              <a:t>):.</a:t>
            </a:r>
            <a:br>
              <a:rPr lang="en-US" altLang="ko-KR" dirty="0" smtClean="0"/>
            </a:br>
            <a:r>
              <a:rPr lang="en-US" altLang="ko-KR" dirty="0" smtClean="0"/>
              <a:t>      s </a:t>
            </a:r>
            <a:r>
              <a:rPr lang="en-US" altLang="ko-KR" dirty="0"/>
              <a:t>= </a:t>
            </a:r>
            <a:r>
              <a:rPr lang="en-US" altLang="ko-KR" dirty="0" err="1" smtClean="0"/>
              <a:t>s+x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dirty="0" smtClean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"x:"</a:t>
            </a:r>
            <a:r>
              <a:rPr lang="en-US" altLang="ko-KR" dirty="0"/>
              <a:t>, x, </a:t>
            </a:r>
            <a:r>
              <a:rPr lang="en-US" altLang="ko-KR" dirty="0">
                <a:solidFill>
                  <a:srgbClr val="78AA28"/>
                </a:solidFill>
              </a:rPr>
              <a:t>" sum:"</a:t>
            </a:r>
            <a:r>
              <a:rPr lang="en-US" altLang="ko-KR" dirty="0"/>
              <a:t>, s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816844" y="1392548"/>
            <a:ext cx="5185521" cy="1690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합계를 구하는 변수 </a:t>
            </a:r>
            <a:r>
              <a:rPr lang="en-US" altLang="ko-KR" dirty="0" smtClean="0">
                <a:solidFill>
                  <a:srgbClr val="953D46"/>
                </a:solidFill>
              </a:rPr>
              <a:t>s, </a:t>
            </a:r>
            <a:r>
              <a:rPr lang="ko-KR" altLang="en-US" dirty="0" smtClean="0">
                <a:solidFill>
                  <a:srgbClr val="953D46"/>
                </a:solidFill>
              </a:rPr>
              <a:t>처음 값은 </a:t>
            </a:r>
            <a:r>
              <a:rPr lang="en-US" altLang="ko-KR" dirty="0" smtClean="0">
                <a:solidFill>
                  <a:srgbClr val="953D46"/>
                </a:solidFill>
              </a:rPr>
              <a:t>0</a:t>
            </a:r>
            <a:r>
              <a:rPr lang="ko-KR" altLang="en-US" dirty="0" smtClean="0">
                <a:solidFill>
                  <a:srgbClr val="953D46"/>
                </a:solidFill>
              </a:rPr>
              <a:t>을 입력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1, 2, ..., 10</a:t>
            </a:r>
            <a:r>
              <a:rPr lang="ko-KR" altLang="en-US" dirty="0" smtClean="0">
                <a:solidFill>
                  <a:srgbClr val="953D46"/>
                </a:solidFill>
              </a:rPr>
              <a:t>으로 열 번 반복</a:t>
            </a:r>
            <a:r>
              <a:rPr lang="en-US" altLang="ko-KR" dirty="0" smtClean="0">
                <a:solidFill>
                  <a:srgbClr val="953D46"/>
                </a:solidFill>
              </a:rPr>
              <a:t>(11</a:t>
            </a:r>
            <a:r>
              <a:rPr lang="ko-KR" altLang="en-US" dirty="0" smtClean="0">
                <a:solidFill>
                  <a:srgbClr val="953D46"/>
                </a:solidFill>
              </a:rPr>
              <a:t>은 제외</a:t>
            </a:r>
            <a:r>
              <a:rPr lang="en-US" altLang="ko-KR" dirty="0" smtClean="0">
                <a:solidFill>
                  <a:srgbClr val="953D46"/>
                </a:solidFill>
              </a:rPr>
              <a:t>).</a:t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현재의 </a:t>
            </a:r>
            <a:r>
              <a:rPr lang="en-US" altLang="ko-KR" dirty="0" smtClean="0">
                <a:solidFill>
                  <a:srgbClr val="953D46"/>
                </a:solidFill>
              </a:rPr>
              <a:t>s </a:t>
            </a:r>
            <a:r>
              <a:rPr lang="ko-KR" altLang="en-US" dirty="0" smtClean="0">
                <a:solidFill>
                  <a:srgbClr val="953D46"/>
                </a:solidFill>
              </a:rPr>
              <a:t>값에 </a:t>
            </a:r>
            <a:r>
              <a:rPr lang="en-US" altLang="ko-KR" dirty="0" smtClean="0">
                <a:solidFill>
                  <a:srgbClr val="953D46"/>
                </a:solidFill>
              </a:rPr>
              <a:t>x </a:t>
            </a:r>
            <a:r>
              <a:rPr lang="ko-KR" altLang="en-US" dirty="0" smtClean="0">
                <a:solidFill>
                  <a:srgbClr val="953D46"/>
                </a:solidFill>
              </a:rPr>
              <a:t>값을 더함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현재의 </a:t>
            </a:r>
            <a:r>
              <a:rPr lang="en-US" altLang="ko-KR" dirty="0" smtClean="0">
                <a:solidFill>
                  <a:srgbClr val="953D46"/>
                </a:solidFill>
              </a:rPr>
              <a:t>x </a:t>
            </a:r>
            <a:r>
              <a:rPr lang="ko-KR" altLang="en-US" dirty="0" smtClean="0">
                <a:solidFill>
                  <a:srgbClr val="953D46"/>
                </a:solidFill>
              </a:rPr>
              <a:t>값과 </a:t>
            </a:r>
            <a:r>
              <a:rPr lang="en-US" altLang="ko-KR" dirty="0" smtClean="0">
                <a:solidFill>
                  <a:srgbClr val="953D46"/>
                </a:solidFill>
              </a:rPr>
              <a:t>s </a:t>
            </a:r>
            <a:r>
              <a:rPr lang="ko-KR" altLang="en-US" dirty="0" smtClean="0">
                <a:solidFill>
                  <a:srgbClr val="953D46"/>
                </a:solidFill>
              </a:rPr>
              <a:t>값을 출력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92730" y="2832724"/>
            <a:ext cx="3324114" cy="4025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실행결과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000" dirty="0" smtClean="0"/>
              <a:t>   </a:t>
            </a:r>
          </a:p>
          <a:p>
            <a:pPr marL="0" indent="0">
              <a:buNone/>
            </a:pPr>
            <a:r>
              <a:rPr lang="en-US" altLang="ko-KR" dirty="0" smtClean="0"/>
              <a:t>  x</a:t>
            </a:r>
            <a:r>
              <a:rPr lang="en-US" altLang="ko-KR" dirty="0"/>
              <a:t>: 1 sum: </a:t>
            </a:r>
            <a:r>
              <a:rPr lang="en-US" altLang="ko-KR" dirty="0" smtClean="0"/>
              <a:t>1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x</a:t>
            </a:r>
            <a:r>
              <a:rPr lang="en-US" altLang="ko-KR" dirty="0"/>
              <a:t>: 2 sum: </a:t>
            </a:r>
            <a:r>
              <a:rPr lang="en-US" altLang="ko-KR" dirty="0" smtClean="0"/>
              <a:t>3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x</a:t>
            </a:r>
            <a:r>
              <a:rPr lang="en-US" altLang="ko-KR" dirty="0"/>
              <a:t>: 3 sum: </a:t>
            </a:r>
            <a:r>
              <a:rPr lang="en-US" altLang="ko-KR" dirty="0" smtClean="0"/>
              <a:t>6</a:t>
            </a:r>
            <a:br>
              <a:rPr lang="en-US" altLang="ko-KR" dirty="0" smtClean="0"/>
            </a:br>
            <a:r>
              <a:rPr lang="en-US" altLang="ko-KR" dirty="0" smtClean="0"/>
              <a:t>  x</a:t>
            </a:r>
            <a:r>
              <a:rPr lang="en-US" altLang="ko-KR" dirty="0"/>
              <a:t>: 4 sum: </a:t>
            </a:r>
            <a:r>
              <a:rPr lang="en-US" altLang="ko-KR" dirty="0" smtClean="0"/>
              <a:t>10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x</a:t>
            </a:r>
            <a:r>
              <a:rPr lang="en-US" altLang="ko-KR" dirty="0"/>
              <a:t>: 5 sum: </a:t>
            </a:r>
            <a:r>
              <a:rPr lang="en-US" altLang="ko-KR" dirty="0" smtClean="0"/>
              <a:t>15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x</a:t>
            </a:r>
            <a:r>
              <a:rPr lang="en-US" altLang="ko-KR" dirty="0"/>
              <a:t>: 6 sum: </a:t>
            </a:r>
            <a:r>
              <a:rPr lang="en-US" altLang="ko-KR" dirty="0" smtClean="0"/>
              <a:t>21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x</a:t>
            </a:r>
            <a:r>
              <a:rPr lang="en-US" altLang="ko-KR" dirty="0"/>
              <a:t>: 7 sum: </a:t>
            </a:r>
            <a:r>
              <a:rPr lang="en-US" altLang="ko-KR" dirty="0" smtClean="0"/>
              <a:t>28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x</a:t>
            </a:r>
            <a:r>
              <a:rPr lang="en-US" altLang="ko-KR" dirty="0"/>
              <a:t>: 8 sum: </a:t>
            </a:r>
            <a:r>
              <a:rPr lang="en-US" altLang="ko-KR" dirty="0" smtClean="0"/>
              <a:t>36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x</a:t>
            </a:r>
            <a:r>
              <a:rPr lang="en-US" altLang="ko-KR" dirty="0"/>
              <a:t>: 9 sum: </a:t>
            </a:r>
            <a:r>
              <a:rPr lang="en-US" altLang="ko-KR" dirty="0" smtClean="0"/>
              <a:t>45</a:t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dirty="0" smtClean="0"/>
              <a:t> x</a:t>
            </a:r>
            <a:r>
              <a:rPr lang="en-US" altLang="ko-KR" dirty="0"/>
              <a:t>: 10 sum: 55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727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부터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까지 숫자의 합계를 구하는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335923" cy="5415060"/>
          </a:xfrm>
        </p:spPr>
        <p:txBody>
          <a:bodyPr>
            <a:normAutofit/>
          </a:bodyPr>
          <a:lstStyle/>
          <a:p>
            <a:r>
              <a:rPr lang="en-US" altLang="ko-KR" sz="2100" dirty="0" smtClean="0"/>
              <a:t> </a:t>
            </a:r>
            <a:r>
              <a:rPr lang="ko-KR" altLang="en-US" sz="2100" dirty="0"/>
              <a:t>변수 이름 정하기</a:t>
            </a:r>
            <a:r>
              <a:rPr lang="en-US" altLang="ko-KR" sz="2100" dirty="0" smtClean="0"/>
              <a:t>!</a:t>
            </a:r>
            <a:br>
              <a:rPr lang="en-US" altLang="ko-KR" sz="2100" dirty="0" smtClean="0"/>
            </a:br>
            <a:r>
              <a:rPr lang="en-US" altLang="ko-KR" sz="1000" dirty="0" smtClean="0"/>
              <a:t>  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500" dirty="0" smtClean="0"/>
              <a:t>변수는 </a:t>
            </a:r>
            <a:r>
              <a:rPr lang="ko-KR" altLang="en-US" sz="1500" dirty="0"/>
              <a:t>변할 수 있는 값</a:t>
            </a:r>
            <a:r>
              <a:rPr lang="en-US" altLang="ko-KR" sz="1500" dirty="0"/>
              <a:t>, </a:t>
            </a:r>
            <a:r>
              <a:rPr lang="ko-KR" altLang="en-US" sz="1500" dirty="0"/>
              <a:t>즉 컴퓨터가 정보를 보관하는 곳입니다</a:t>
            </a:r>
            <a:r>
              <a:rPr lang="en-US" altLang="ko-KR" sz="1500" dirty="0"/>
              <a:t>. </a:t>
            </a:r>
            <a:r>
              <a:rPr lang="ko-KR" altLang="en-US" sz="1500" dirty="0"/>
              <a:t>컴퓨터는 수많은 정보를 </a:t>
            </a:r>
            <a:r>
              <a:rPr lang="ko-KR" altLang="en-US" sz="1500" dirty="0" smtClean="0"/>
              <a:t>보관하고</a:t>
            </a:r>
            <a:r>
              <a:rPr lang="en-US" altLang="ko-KR" sz="1500" dirty="0"/>
              <a:t>, </a:t>
            </a:r>
            <a:r>
              <a:rPr lang="ko-KR" altLang="en-US" sz="1500" dirty="0"/>
              <a:t>이러한 정보를 구분하려면 변수 이름이 필요하다고 배웠습니다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우리는 지금까지 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a</a:t>
            </a:r>
            <a:r>
              <a:rPr lang="en-US" altLang="ko-KR" sz="1500" dirty="0"/>
              <a:t>, b, </a:t>
            </a:r>
            <a:r>
              <a:rPr lang="en-US" altLang="ko-KR" sz="1500" dirty="0" smtClean="0"/>
              <a:t>c, d</a:t>
            </a:r>
            <a:r>
              <a:rPr lang="en-US" altLang="ko-KR" sz="1500" dirty="0"/>
              <a:t>, x, s</a:t>
            </a:r>
            <a:r>
              <a:rPr lang="ko-KR" altLang="en-US" sz="1500" dirty="0"/>
              <a:t>처럼 매우 단순한 이름으로 변수 이름을 지었습니다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변수 이름은 프로그램을 만드는 </a:t>
            </a:r>
            <a:r>
              <a:rPr lang="ko-KR" altLang="en-US" sz="1500" dirty="0" smtClean="0"/>
              <a:t>사람이 </a:t>
            </a:r>
            <a:r>
              <a:rPr lang="ko-KR" altLang="en-US" sz="1500" dirty="0"/>
              <a:t>자유롭게 정할 수 있지만</a:t>
            </a:r>
            <a:r>
              <a:rPr lang="en-US" altLang="ko-KR" sz="1500" dirty="0"/>
              <a:t>, </a:t>
            </a:r>
            <a:r>
              <a:rPr lang="ko-KR" altLang="en-US" sz="1500" dirty="0"/>
              <a:t>모든 이름을 변수 이름으로 쓸 수 있는 것은 </a:t>
            </a:r>
            <a:r>
              <a:rPr lang="ko-KR" altLang="en-US" sz="1500" dirty="0" err="1" smtClean="0"/>
              <a:t>아닙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err="1" smtClean="0"/>
              <a:t>니다</a:t>
            </a:r>
            <a:r>
              <a:rPr lang="en-US" altLang="ko-KR" sz="1500" dirty="0"/>
              <a:t>. </a:t>
            </a:r>
            <a:r>
              <a:rPr lang="ko-KR" altLang="en-US" sz="1500" dirty="0"/>
              <a:t>변수 </a:t>
            </a:r>
            <a:r>
              <a:rPr lang="ko-KR" altLang="en-US" sz="1500" dirty="0" smtClean="0"/>
              <a:t>이름을 </a:t>
            </a:r>
            <a:r>
              <a:rPr lang="ko-KR" altLang="en-US" sz="1500" dirty="0"/>
              <a:t>정하려면 다음과 같은 규칙을 따라야 합니다</a:t>
            </a:r>
            <a:r>
              <a:rPr lang="en-US" altLang="ko-KR" sz="1500" dirty="0" smtClean="0"/>
              <a:t>.</a:t>
            </a:r>
            <a:br>
              <a:rPr lang="en-US" altLang="ko-KR" sz="1500" dirty="0" smtClean="0"/>
            </a:br>
            <a:r>
              <a:rPr lang="en-US" altLang="ko-KR" sz="1000" dirty="0" smtClean="0"/>
              <a:t>         </a:t>
            </a:r>
            <a:r>
              <a:rPr lang="en-US" altLang="ko-KR" sz="1900" dirty="0" smtClean="0"/>
              <a:t/>
            </a:r>
            <a:br>
              <a:rPr lang="en-US" altLang="ko-KR" sz="1900" dirty="0" smtClean="0"/>
            </a:br>
            <a:r>
              <a:rPr lang="ko-KR" altLang="en-US" sz="1500" dirty="0" smtClean="0"/>
              <a:t>① </a:t>
            </a:r>
            <a:r>
              <a:rPr lang="ko-KR" altLang="en-US" sz="1500" dirty="0"/>
              <a:t>변수 이름은 영문 대</a:t>
            </a:r>
            <a:r>
              <a:rPr lang="en-US" altLang="ko-KR" sz="1500" dirty="0"/>
              <a:t>/</a:t>
            </a:r>
            <a:r>
              <a:rPr lang="ko-KR" altLang="en-US" sz="1500" dirty="0"/>
              <a:t>소문자</a:t>
            </a:r>
            <a:r>
              <a:rPr lang="en-US" altLang="ko-KR" sz="1500" dirty="0"/>
              <a:t>, </a:t>
            </a:r>
            <a:r>
              <a:rPr lang="ko-KR" altLang="en-US" sz="1500" dirty="0"/>
              <a:t>숫자</a:t>
            </a:r>
            <a:r>
              <a:rPr lang="en-US" altLang="ko-KR" sz="1500" dirty="0"/>
              <a:t>, </a:t>
            </a:r>
            <a:r>
              <a:rPr lang="ko-KR" altLang="en-US" sz="1500" dirty="0"/>
              <a:t>밑줄</a:t>
            </a:r>
            <a:r>
              <a:rPr lang="en-US" altLang="ko-KR" sz="1500" dirty="0"/>
              <a:t>(_)</a:t>
            </a:r>
            <a:r>
              <a:rPr lang="ko-KR" altLang="en-US" sz="1500" dirty="0"/>
              <a:t>로만 만들 수 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변수 이름에는 </a:t>
            </a:r>
            <a:r>
              <a:rPr lang="ko-KR" altLang="en-US" sz="1500" dirty="0" smtClean="0"/>
              <a:t>공백을 사용할 </a:t>
            </a:r>
            <a:r>
              <a:rPr lang="ko-KR" altLang="en-US" sz="1500" dirty="0"/>
              <a:t>수 없습니다</a:t>
            </a:r>
            <a:r>
              <a:rPr lang="en-US" altLang="ko-KR" sz="1500" dirty="0" smtClean="0"/>
              <a:t>.</a:t>
            </a:r>
            <a:br>
              <a:rPr lang="en-US" altLang="ko-KR" sz="1500" dirty="0" smtClean="0"/>
            </a:br>
            <a:r>
              <a:rPr lang="ko-KR" altLang="en-US" sz="1500" dirty="0" smtClean="0"/>
              <a:t>② </a:t>
            </a:r>
            <a:r>
              <a:rPr lang="ko-KR" altLang="en-US" sz="1500" dirty="0"/>
              <a:t>변수 이름은 숫자로 시작할 수 없습니다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즉</a:t>
            </a:r>
            <a:r>
              <a:rPr lang="en-US" altLang="ko-KR" sz="1500" dirty="0"/>
              <a:t>, 3name</a:t>
            </a:r>
            <a:r>
              <a:rPr lang="ko-KR" altLang="en-US" sz="1500" dirty="0"/>
              <a:t>이나 </a:t>
            </a:r>
            <a:r>
              <a:rPr lang="en-US" altLang="ko-KR" sz="1500" dirty="0"/>
              <a:t>150m</a:t>
            </a:r>
            <a:r>
              <a:rPr lang="ko-KR" altLang="en-US" sz="1500" dirty="0"/>
              <a:t>은 변수로 사용할 수 </a:t>
            </a:r>
            <a:r>
              <a:rPr lang="ko-KR" altLang="en-US" sz="1500" dirty="0" err="1" smtClean="0"/>
              <a:t>없습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err="1" smtClean="0"/>
              <a:t>니다</a:t>
            </a:r>
            <a:r>
              <a:rPr lang="en-US" altLang="ko-KR" sz="1500" dirty="0" smtClean="0"/>
              <a:t>.</a:t>
            </a:r>
            <a:br>
              <a:rPr lang="en-US" altLang="ko-KR" sz="1500" dirty="0" smtClean="0"/>
            </a:br>
            <a:r>
              <a:rPr lang="ko-KR" altLang="en-US" sz="1500" dirty="0" smtClean="0"/>
              <a:t>③ </a:t>
            </a:r>
            <a:r>
              <a:rPr lang="ko-KR" altLang="en-US" sz="1500" dirty="0"/>
              <a:t>영문 대</a:t>
            </a:r>
            <a:r>
              <a:rPr lang="en-US" altLang="ko-KR" sz="1500" dirty="0"/>
              <a:t>/</a:t>
            </a:r>
            <a:r>
              <a:rPr lang="ko-KR" altLang="en-US" sz="1500" dirty="0"/>
              <a:t>소문자를 구분합니다</a:t>
            </a:r>
            <a:r>
              <a:rPr lang="en-US" altLang="ko-KR" sz="1500" dirty="0"/>
              <a:t>. </a:t>
            </a:r>
            <a:r>
              <a:rPr lang="ko-KR" altLang="en-US" sz="1500" dirty="0"/>
              <a:t>즉</a:t>
            </a:r>
            <a:r>
              <a:rPr lang="en-US" altLang="ko-KR" sz="1500" dirty="0"/>
              <a:t>, A</a:t>
            </a:r>
            <a:r>
              <a:rPr lang="ko-KR" altLang="en-US" sz="1500" dirty="0"/>
              <a:t>와 </a:t>
            </a:r>
            <a:r>
              <a:rPr lang="en-US" altLang="ko-KR" sz="1500" dirty="0"/>
              <a:t>a</a:t>
            </a:r>
            <a:r>
              <a:rPr lang="ko-KR" altLang="en-US" sz="1500" dirty="0"/>
              <a:t>는 다른 변수입니다</a:t>
            </a:r>
            <a:r>
              <a:rPr lang="en-US" altLang="ko-KR" sz="1500" dirty="0" smtClean="0"/>
              <a:t>.</a:t>
            </a:r>
            <a:br>
              <a:rPr lang="en-US" altLang="ko-KR" sz="1500" dirty="0" smtClean="0"/>
            </a:br>
            <a:r>
              <a:rPr lang="ko-KR" altLang="en-US" sz="1500" dirty="0" smtClean="0"/>
              <a:t>④ </a:t>
            </a:r>
            <a:r>
              <a:rPr lang="ko-KR" altLang="en-US" sz="1500" dirty="0" err="1"/>
              <a:t>파이썬이</a:t>
            </a:r>
            <a:r>
              <a:rPr lang="ko-KR" altLang="en-US" sz="1500" dirty="0"/>
              <a:t> 문법으로 사용하는 단어는 헷갈릴 수 있으므로 사용할 수 없습니다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예를 들면</a:t>
            </a:r>
            <a:r>
              <a:rPr lang="en-US" altLang="ko-KR" sz="1500" dirty="0" smtClean="0"/>
              <a:t>, False</a:t>
            </a:r>
            <a:r>
              <a:rPr lang="en-US" altLang="ko-KR" sz="1500" dirty="0"/>
              <a:t>, None, True, and, as, assert, break, class, continue, </a:t>
            </a:r>
            <a:r>
              <a:rPr lang="en-US" altLang="ko-KR" sz="1500" dirty="0" err="1"/>
              <a:t>def</a:t>
            </a:r>
            <a:r>
              <a:rPr lang="en-US" altLang="ko-KR" sz="1500" dirty="0"/>
              <a:t>, del, </a:t>
            </a:r>
            <a:r>
              <a:rPr lang="en-US" altLang="ko-KR" sz="1500" dirty="0" err="1"/>
              <a:t>elif</a:t>
            </a:r>
            <a:r>
              <a:rPr lang="en-US" altLang="ko-KR" sz="1500" dirty="0"/>
              <a:t>, else, </a:t>
            </a:r>
            <a:r>
              <a:rPr lang="en-US" altLang="ko-KR" sz="1500" dirty="0" smtClean="0"/>
              <a:t>except, finally</a:t>
            </a:r>
            <a:r>
              <a:rPr lang="en-US" altLang="ko-KR" sz="1500" dirty="0"/>
              <a:t>, 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for</a:t>
            </a:r>
            <a:r>
              <a:rPr lang="en-US" altLang="ko-KR" sz="1500" dirty="0"/>
              <a:t>, from, global, if, import, in, is, lambda, nonlocal, not, or, pass, raise, return, </a:t>
            </a:r>
            <a:r>
              <a:rPr lang="en-US" altLang="ko-KR" sz="1500" dirty="0" smtClean="0"/>
              <a:t>try, while</a:t>
            </a:r>
            <a:r>
              <a:rPr lang="en-US" altLang="ko-KR" sz="1500" dirty="0"/>
              <a:t>, with, yield </a:t>
            </a:r>
            <a:r>
              <a:rPr lang="ko-KR" altLang="en-US" sz="1500" dirty="0"/>
              <a:t>등입니다</a:t>
            </a:r>
            <a:r>
              <a:rPr lang="en-US" altLang="ko-KR" sz="1500" dirty="0" smtClean="0"/>
              <a:t>.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800" dirty="0" smtClean="0"/>
              <a:t>               </a:t>
            </a:r>
            <a:r>
              <a:rPr lang="en-US" altLang="ko-KR" sz="1900" dirty="0" smtClean="0"/>
              <a:t/>
            </a:r>
            <a:br>
              <a:rPr lang="en-US" altLang="ko-KR" sz="1900" dirty="0" smtClean="0"/>
            </a:br>
            <a:r>
              <a:rPr lang="ko-KR" altLang="en-US" sz="1500" dirty="0" smtClean="0"/>
              <a:t>이러한 </a:t>
            </a:r>
            <a:r>
              <a:rPr lang="ko-KR" altLang="en-US" sz="1500" dirty="0"/>
              <a:t>규칙을 지키면서 자유롭게 변수 이름을 정할 수 있습니다</a:t>
            </a:r>
            <a:r>
              <a:rPr lang="en-US" altLang="ko-KR" sz="1500" dirty="0"/>
              <a:t>. </a:t>
            </a:r>
            <a:r>
              <a:rPr lang="ko-KR" altLang="en-US" sz="1500" dirty="0"/>
              <a:t>너무 길지 않은 것이 좋고</a:t>
            </a:r>
            <a:r>
              <a:rPr lang="en-US" altLang="ko-KR" sz="1500" dirty="0"/>
              <a:t>, </a:t>
            </a:r>
            <a:r>
              <a:rPr lang="ko-KR" altLang="en-US" sz="1500" dirty="0" smtClean="0"/>
              <a:t>변수 </a:t>
            </a:r>
            <a:r>
              <a:rPr lang="ko-KR" altLang="en-US" sz="1500" dirty="0"/>
              <a:t>이름을 봤을 때 변수에 저장된 정보가 무엇인지 예상할 수 있는 이름이라면 더욱 </a:t>
            </a:r>
            <a:r>
              <a:rPr lang="ko-KR" altLang="en-US" sz="1500" dirty="0" err="1" smtClean="0"/>
              <a:t>좋습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err="1" smtClean="0"/>
              <a:t>니다</a:t>
            </a:r>
            <a:r>
              <a:rPr lang="en-US" altLang="ko-KR" sz="1500" dirty="0"/>
              <a:t>.</a:t>
            </a:r>
            <a:endParaRPr lang="en-US" altLang="ko-KR" sz="15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20880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06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828452" y="1906719"/>
            <a:ext cx="8812964" cy="1522281"/>
          </a:xfrm>
        </p:spPr>
        <p:txBody>
          <a:bodyPr/>
          <a:lstStyle/>
          <a:p>
            <a:r>
              <a:rPr lang="ko-KR" altLang="en-US" dirty="0"/>
              <a:t>거북이 그래픽으로 그림 그리기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27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거북이 그래픽으로 그림 그리기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088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/>
              <a:t>거북이 그래픽 </a:t>
            </a:r>
            <a:r>
              <a:rPr lang="ko-KR" altLang="en-US" sz="2000" b="1" dirty="0" smtClean="0"/>
              <a:t>사용하기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거북이 그래픽의 동작 방식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54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 사용하기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791716"/>
              </p:ext>
            </p:extLst>
          </p:nvPr>
        </p:nvGraphicFramePr>
        <p:xfrm>
          <a:off x="1068315" y="1643183"/>
          <a:ext cx="6096000" cy="2558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6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 t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붙이지 않았을 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 t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를 붙였을 때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729"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import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turtle</a:t>
                      </a:r>
                    </a:p>
                    <a:p>
                      <a:endParaRPr lang="en-US" altLang="ko-KR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turtle.forward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en-US" altLang="ko-KR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turtle.right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en-US" altLang="ko-KR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turtle.forward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import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turtle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as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</a:t>
                      </a:r>
                    </a:p>
                    <a:p>
                      <a:endParaRPr lang="en-US" altLang="ko-KR" sz="18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t.forward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en-US" altLang="ko-KR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t.right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</a:p>
                    <a:p>
                      <a:r>
                        <a:rPr lang="en-US" altLang="ko-KR" sz="18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t.forward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19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그래픽의 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자주 </a:t>
            </a:r>
            <a:r>
              <a:rPr lang="ko-KR" altLang="en-US" dirty="0" smtClean="0"/>
              <a:t>사용하는 거북이 </a:t>
            </a:r>
            <a:r>
              <a:rPr lang="ko-KR" altLang="en-US" dirty="0"/>
              <a:t>그래픽 명령어 </a:t>
            </a:r>
            <a:r>
              <a:rPr lang="en-US" altLang="ko-KR" dirty="0"/>
              <a:t>1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282833"/>
              </p:ext>
            </p:extLst>
          </p:nvPr>
        </p:nvGraphicFramePr>
        <p:xfrm>
          <a:off x="712331" y="1931218"/>
          <a:ext cx="8122587" cy="3761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44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함수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 예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forward(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)/ </a:t>
                      </a:r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fd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거북이가 앞으로 이동합니다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t.forward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(100)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거북이가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만큼 앞으로 이동합니다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3249">
                <a:tc>
                  <a:txBody>
                    <a:bodyPr/>
                    <a:lstStyle/>
                    <a:p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backward(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/ back(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거북이가 뒤로 이동합니다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t.back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(50)  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거북이가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만큼 뒤로 이동합니다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5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left(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각도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lt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각도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거북이가 왼쪽으로 회전합니다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t.left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(45)    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거북이가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도 왼쪽으로 회전합니다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right(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각도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 / </a:t>
                      </a:r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각도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거북이가 오른쪽으로 회전합니다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t.right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(45)  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거북이가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도 오른쪽으로 회전합니다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circle(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반지름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위치에서 원을 그립니다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t.circle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(50) 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반지름이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인 원을 그립니다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down( ) / </a:t>
                      </a:r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pendown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펜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잉크 묻힌 꼬리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을 내립니다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t.down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    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이제 움직이면 그림이 그려집니다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up( ) / </a:t>
                      </a:r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penup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펜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잉크 묻힌 꼬리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을 올립니다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t.up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         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거북이가 움직여도 선이 그려지지 않습니다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1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shape(“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모양”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거북이 모양을 바꿉니다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t.shape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("turtle")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진짜 거북이 모양으로 지정합니다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t.shape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("arrow")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화살표 모양의 거북이로 지정합니다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※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거북이 모양으로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"circle", "square", "triangle"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을 사용할 수 있습니다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710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speed(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속도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거북이 속도를 바꿉니다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t.speed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(1)  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가장 느린 속도</a:t>
                      </a:r>
                    </a:p>
                    <a:p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t.speed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(10)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빠른 속도</a:t>
                      </a:r>
                    </a:p>
                    <a:p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t.speed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(0)  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최고 속도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01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그래픽의 동작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자주 </a:t>
            </a:r>
            <a:r>
              <a:rPr lang="ko-KR" altLang="en-US" dirty="0" smtClean="0"/>
              <a:t>사용하는 거북이 </a:t>
            </a:r>
            <a:r>
              <a:rPr lang="ko-KR" altLang="en-US" dirty="0"/>
              <a:t>그래픽 명령어 </a:t>
            </a:r>
            <a:r>
              <a:rPr lang="en-US" altLang="ko-KR" dirty="0"/>
              <a:t>1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727037"/>
              </p:ext>
            </p:extLst>
          </p:nvPr>
        </p:nvGraphicFramePr>
        <p:xfrm>
          <a:off x="712331" y="1816005"/>
          <a:ext cx="8007373" cy="3703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65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pensize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굵기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/ width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펜 굵기를 바꿉니다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t.pensize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)                   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굵은 선으로 선을 그립니다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color(“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색 이름”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펜 색을 바꿉니다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err="1" smtClean="0">
                          <a:solidFill>
                            <a:schemeClr val="tx1"/>
                          </a:solidFill>
                        </a:rPr>
                        <a:t>t.color</a:t>
                      </a:r>
                      <a:r>
                        <a:rPr lang="en-US" altLang="ko-KR" sz="1100" dirty="0" smtClean="0">
                          <a:solidFill>
                            <a:schemeClr val="tx1"/>
                          </a:solidFill>
                        </a:rPr>
                        <a:t>("red")                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# </a:t>
                      </a:r>
                      <a:r>
                        <a:rPr lang="ko-KR" altLang="en-US" sz="1100" dirty="0" smtClean="0">
                          <a:solidFill>
                            <a:srgbClr val="953D46"/>
                          </a:solidFill>
                        </a:rPr>
                        <a:t>빨간색으로 선을 그립니다</a:t>
                      </a:r>
                      <a:r>
                        <a:rPr lang="en-US" altLang="ko-KR" sz="1100" dirty="0" smtClean="0">
                          <a:solidFill>
                            <a:srgbClr val="953D46"/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bgcolor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색 이름”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화면의 배경색을 바꿉니다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t.bgcolor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("black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")        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배경색을 흰색에서 검은색으로 바꿉니다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32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fillcolor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(“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색 이름”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도형 내부를 칠하는 색을</a:t>
                      </a:r>
                    </a:p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바꿉니다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t.fillcolor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("green")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녹색으로 도형 내부를 칠합니다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※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색상을 따로 지정하지 않으면 현재 색으로 칠합니다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0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begin_fill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도형 내부를 색칠할 준비를 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t.begin_fill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()                  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거북이 움직임을 색칠할 준비를 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08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end_fill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도형 내부를 색칠합니다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t.end_fill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      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en-US" altLang="ko-KR" sz="1100" b="0" i="0" u="none" strike="noStrike" kern="1200" baseline="0" dirty="0" err="1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begin_fill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( )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이후부터 지금까지 그린 그림</a:t>
                      </a:r>
                      <a:endParaRPr lang="en-US" altLang="ko-KR" sz="1100" b="0" i="0" u="none" strike="noStrike" kern="1200" baseline="0" dirty="0" smtClean="0">
                        <a:solidFill>
                          <a:srgbClr val="953D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4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endParaRPr lang="ko-KR" altLang="en-US" sz="400" b="0" i="0" u="none" strike="noStrike" kern="1200" baseline="0" dirty="0" smtClean="0">
                        <a:solidFill>
                          <a:srgbClr val="953D4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                  에 맞춰 내부를 색칠합니다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8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showturtle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 / </a:t>
                      </a:r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거북이를 화면에 표시합니다</a:t>
                      </a:r>
                      <a:r>
                        <a:rPr lang="en-US" altLang="ko-KR" sz="1100" b="0" i="0" u="none" strike="noStrike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t.st()                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거북이를 화면에 표시합니다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기본 상태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80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hideturtle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 / </a:t>
                      </a:r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거북이를 화면에서 가립니다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t.ht()                             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거북이를 숨깁니다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rgbClr val="953D46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32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clear(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거북이를 그대로 둔 채 화면을</a:t>
                      </a:r>
                    </a:p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지웁니다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 err="1" smtClean="0"/>
                        <a:t>t.clear</a:t>
                      </a:r>
                      <a:r>
                        <a:rPr lang="en-US" altLang="ko-KR" sz="1100" dirty="0" smtClean="0"/>
                        <a:t>()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44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reset( 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화면을 지우고 거북이도 원래 </a:t>
                      </a:r>
                      <a:endParaRPr lang="en-US" altLang="ko-KR" sz="11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자리와 상태로 되돌립니다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t.reset</a:t>
                      </a:r>
                      <a:r>
                        <a:rPr lang="en-US" altLang="ko-KR" sz="11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lang="ko-KR" altLang="en-US" sz="1100" dirty="0">
                        <a:solidFill>
                          <a:srgbClr val="953D4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93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정오각형을 그리는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8"/>
            <a:ext cx="2517616" cy="2822744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>
                <a:solidFill>
                  <a:srgbClr val="FFC000"/>
                </a:solidFill>
              </a:rPr>
              <a:t>import</a:t>
            </a:r>
            <a:r>
              <a:rPr lang="en-US" altLang="ko-KR" dirty="0"/>
              <a:t> 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n </a:t>
            </a:r>
            <a:r>
              <a:rPr lang="en-US" altLang="ko-KR" dirty="0"/>
              <a:t>= </a:t>
            </a:r>
            <a:r>
              <a:rPr lang="en-US" altLang="ko-KR" dirty="0" smtClean="0"/>
              <a:t>5</a:t>
            </a:r>
            <a:br>
              <a:rPr lang="en-US" altLang="ko-KR" dirty="0" smtClean="0"/>
            </a:br>
            <a:r>
              <a:rPr lang="en-US" altLang="ko-KR" dirty="0" err="1" smtClean="0"/>
              <a:t>t.color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"purple</a:t>
            </a:r>
            <a:r>
              <a:rPr lang="en-US" altLang="ko-KR" dirty="0" smtClean="0">
                <a:solidFill>
                  <a:srgbClr val="78AA28"/>
                </a:solidFill>
              </a:rPr>
              <a:t>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t.begin_fill</a:t>
            </a:r>
            <a:r>
              <a:rPr lang="en-US" altLang="ko-KR" dirty="0" smtClean="0"/>
              <a:t>()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range</a:t>
            </a:r>
            <a:r>
              <a:rPr lang="en-US" altLang="ko-KR" dirty="0"/>
              <a:t>(n</a:t>
            </a:r>
            <a:r>
              <a:rPr lang="en-US" altLang="ko-KR" dirty="0" smtClean="0"/>
              <a:t>):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(50)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t.left</a:t>
            </a:r>
            <a:r>
              <a:rPr lang="en-US" altLang="ko-KR" dirty="0" smtClean="0"/>
              <a:t>(360/n)</a:t>
            </a:r>
            <a:br>
              <a:rPr lang="en-US" altLang="ko-KR" dirty="0" smtClean="0"/>
            </a:br>
            <a:r>
              <a:rPr lang="en-US" altLang="ko-KR" dirty="0" err="1" smtClean="0"/>
              <a:t>t.end_fill</a:t>
            </a:r>
            <a:r>
              <a:rPr lang="en-US" altLang="ko-KR" dirty="0" smtClean="0"/>
              <a:t>()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2786183" y="1363410"/>
            <a:ext cx="7028054" cy="2814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오각형을 그림</a:t>
            </a:r>
            <a:r>
              <a:rPr lang="en-US" altLang="ko-KR" sz="1600" dirty="0" smtClean="0">
                <a:solidFill>
                  <a:srgbClr val="953D46"/>
                </a:solidFill>
              </a:rPr>
              <a:t>(</a:t>
            </a:r>
            <a:r>
              <a:rPr lang="ko-KR" altLang="en-US" sz="1600" dirty="0" smtClean="0">
                <a:solidFill>
                  <a:srgbClr val="953D46"/>
                </a:solidFill>
              </a:rPr>
              <a:t>다른 값을 입력하면 다른 도형을 그림</a:t>
            </a:r>
            <a:r>
              <a:rPr lang="en-US" altLang="ko-KR" sz="1600" dirty="0" smtClean="0">
                <a:solidFill>
                  <a:srgbClr val="953D46"/>
                </a:solidFill>
              </a:rPr>
              <a:t>)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색칠할 영역을 시작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n</a:t>
            </a:r>
            <a:r>
              <a:rPr lang="ko-KR" altLang="en-US" dirty="0" smtClean="0">
                <a:solidFill>
                  <a:srgbClr val="953D46"/>
                </a:solidFill>
              </a:rPr>
              <a:t>번 반복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거북이가 </a:t>
            </a:r>
            <a:r>
              <a:rPr lang="en-US" altLang="ko-KR" dirty="0" smtClean="0">
                <a:solidFill>
                  <a:srgbClr val="953D46"/>
                </a:solidFill>
              </a:rPr>
              <a:t>50</a:t>
            </a:r>
            <a:r>
              <a:rPr lang="ko-KR" altLang="en-US" dirty="0" smtClean="0">
                <a:solidFill>
                  <a:srgbClr val="953D46"/>
                </a:solidFill>
              </a:rPr>
              <a:t>만큼 앞으로 이동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거북이가 </a:t>
            </a:r>
            <a:r>
              <a:rPr lang="en-US" altLang="ko-KR" dirty="0" smtClean="0">
                <a:solidFill>
                  <a:srgbClr val="953D46"/>
                </a:solidFill>
              </a:rPr>
              <a:t>360/n</a:t>
            </a:r>
            <a:r>
              <a:rPr lang="ko-KR" altLang="en-US" dirty="0" smtClean="0">
                <a:solidFill>
                  <a:srgbClr val="953D46"/>
                </a:solidFill>
              </a:rPr>
              <a:t>만큼 왼쪽으로 회전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색칠할 영역을 마무리</a:t>
            </a:r>
            <a:endParaRPr lang="en-US" altLang="ko-KR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3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설치 마법사 창에 </a:t>
            </a:r>
            <a:r>
              <a:rPr lang="en-US" altLang="ko-KR" dirty="0" smtClean="0"/>
              <a:t>Setup was successful </a:t>
            </a:r>
            <a:r>
              <a:rPr lang="ko-KR" altLang="en-US" dirty="0" smtClean="0"/>
              <a:t>이 나타나면 닫음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52" y="2104039"/>
            <a:ext cx="6590987" cy="4057515"/>
          </a:xfrm>
          <a:prstGeom prst="rect">
            <a:avLst/>
          </a:prstGeom>
        </p:spPr>
      </p:pic>
      <p:sp>
        <p:nvSpPr>
          <p:cNvPr id="6" name="순서도: 처리 5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30638" y="5790887"/>
            <a:ext cx="806498" cy="23042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42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그래픽의 동작 방식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85" y="1758397"/>
            <a:ext cx="4839132" cy="42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6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정오각형을 그리는 프로그램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8112973" cy="5242237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정다각형의 </a:t>
            </a:r>
            <a:r>
              <a:rPr lang="ko-KR" altLang="en-US" dirty="0" smtClean="0"/>
              <a:t>외각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중학교 </a:t>
            </a:r>
            <a:r>
              <a:rPr lang="ko-KR" altLang="en-US" dirty="0"/>
              <a:t>수학을 배웠다면 ‘모든 다각형 외각의 합은 </a:t>
            </a:r>
            <a:r>
              <a:rPr lang="en-US" altLang="ko-KR" dirty="0"/>
              <a:t>360° ’</a:t>
            </a:r>
            <a:r>
              <a:rPr lang="ko-KR" altLang="en-US" dirty="0"/>
              <a:t>라는 사실을 배웠을 것입니다</a:t>
            </a:r>
            <a:r>
              <a:rPr lang="en-US" altLang="ko-KR" dirty="0"/>
              <a:t>. </a:t>
            </a:r>
            <a:r>
              <a:rPr lang="ko-KR" altLang="en-US" dirty="0"/>
              <a:t>정</a:t>
            </a:r>
            <a:r>
              <a:rPr lang="en-US" altLang="ko-KR" dirty="0"/>
              <a:t>n</a:t>
            </a:r>
            <a:r>
              <a:rPr lang="ko-KR" altLang="en-US" dirty="0" smtClean="0"/>
              <a:t>각형에는 </a:t>
            </a:r>
            <a:r>
              <a:rPr lang="ko-KR" altLang="en-US" dirty="0"/>
              <a:t>모두 </a:t>
            </a:r>
            <a:r>
              <a:rPr lang="en-US" altLang="ko-KR" dirty="0"/>
              <a:t>n</a:t>
            </a:r>
            <a:r>
              <a:rPr lang="ko-KR" altLang="en-US" dirty="0"/>
              <a:t>개의 외각이 있는데</a:t>
            </a:r>
            <a:r>
              <a:rPr lang="en-US" altLang="ko-KR" dirty="0"/>
              <a:t>, </a:t>
            </a:r>
            <a:r>
              <a:rPr lang="ko-KR" altLang="en-US" dirty="0"/>
              <a:t>이 값은 모두 같으므로 한 외각의 크기는 </a:t>
            </a:r>
            <a:r>
              <a:rPr lang="en-US" altLang="ko-KR" dirty="0"/>
              <a:t>360/n</a:t>
            </a:r>
            <a:r>
              <a:rPr lang="ko-KR" altLang="en-US" dirty="0"/>
              <a:t>이 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err="1" smtClean="0"/>
              <a:t>t.left</a:t>
            </a:r>
            <a:r>
              <a:rPr lang="en-US" altLang="ko-KR" dirty="0" smtClean="0"/>
              <a:t>(360/n</a:t>
            </a:r>
            <a:r>
              <a:rPr lang="en-US" altLang="ko-KR" dirty="0"/>
              <a:t>)</a:t>
            </a:r>
            <a:r>
              <a:rPr lang="ko-KR" altLang="en-US" dirty="0"/>
              <a:t>으로 </a:t>
            </a:r>
            <a:r>
              <a:rPr lang="en-US" altLang="ko-KR" dirty="0"/>
              <a:t>360/n°</a:t>
            </a:r>
            <a:r>
              <a:rPr lang="ko-KR" altLang="en-US" dirty="0"/>
              <a:t>씩 회전하면서 같은 거리를 전진하면 정다각형이 그려지는 원리가 </a:t>
            </a:r>
            <a:r>
              <a:rPr lang="ko-KR" altLang="en-US" dirty="0" smtClean="0"/>
              <a:t>이해되었나요</a:t>
            </a:r>
            <a:r>
              <a:rPr lang="en-US" altLang="ko-KR" dirty="0"/>
              <a:t>?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2140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그래픽의 동작 방식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569" y="1601190"/>
            <a:ext cx="5391139" cy="4718648"/>
          </a:xfrm>
        </p:spPr>
      </p:pic>
    </p:spTree>
    <p:extLst>
      <p:ext uri="{BB962C8B-B14F-4D97-AF65-F5344CB8AC3E}">
        <p14:creationId xmlns:p14="http://schemas.microsoft.com/office/powerpoint/2010/main" val="77068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선을 반복해서 그리는 프로그램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2575223" cy="2995565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rgbClr val="FFC000"/>
                </a:solidFill>
              </a:rPr>
              <a:t>import</a:t>
            </a:r>
            <a:r>
              <a:rPr lang="en-US" altLang="ko-KR" dirty="0"/>
              <a:t> 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t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angle = 89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t.bgcolor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78AA28"/>
                </a:solidFill>
              </a:rPr>
              <a:t>"</a:t>
            </a:r>
            <a:r>
              <a:rPr lang="en-US" altLang="ko-KR" dirty="0" smtClean="0">
                <a:solidFill>
                  <a:srgbClr val="78AA28"/>
                </a:solidFill>
              </a:rPr>
              <a:t>black"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t.color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8AA28"/>
                </a:solidFill>
              </a:rPr>
              <a:t>"yellow"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t.speed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 smtClean="0">
                <a:solidFill>
                  <a:srgbClr val="7030A0"/>
                </a:solidFill>
              </a:rPr>
              <a:t>range</a:t>
            </a:r>
            <a:r>
              <a:rPr lang="en-US" altLang="ko-KR" dirty="0" smtClean="0"/>
              <a:t>(200):</a:t>
            </a:r>
            <a:br>
              <a:rPr lang="en-US" altLang="ko-KR" dirty="0" smtClean="0"/>
            </a:br>
            <a:r>
              <a:rPr lang="en-US" altLang="ko-KR" dirty="0"/>
              <a:t>    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(x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t.left</a:t>
            </a:r>
            <a:r>
              <a:rPr lang="en-US" altLang="ko-KR" dirty="0" smtClean="0"/>
              <a:t>(angle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922445" y="1355147"/>
            <a:ext cx="6221555" cy="3110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 smtClean="0">
                <a:solidFill>
                  <a:srgbClr val="953D46"/>
                </a:solidFill>
              </a:rPr>
              <a:t># </a:t>
            </a:r>
            <a:r>
              <a:rPr lang="ko-KR" altLang="en-US" sz="1600" dirty="0">
                <a:solidFill>
                  <a:srgbClr val="953D46"/>
                </a:solidFill>
              </a:rPr>
              <a:t>거북이가 왼쪽으로 회전할 각도를 </a:t>
            </a:r>
            <a:r>
              <a:rPr lang="ko-KR" altLang="en-US" sz="1600" dirty="0" smtClean="0">
                <a:solidFill>
                  <a:srgbClr val="953D46"/>
                </a:solidFill>
              </a:rPr>
              <a:t>지정</a:t>
            </a:r>
            <a:r>
              <a:rPr lang="en-US" altLang="ko-KR" sz="1600" dirty="0" smtClean="0">
                <a:solidFill>
                  <a:srgbClr val="953D46"/>
                </a:solidFill>
              </a:rPr>
              <a:t>(</a:t>
            </a:r>
            <a:r>
              <a:rPr lang="ko-KR" altLang="en-US" sz="1400" dirty="0" smtClean="0">
                <a:solidFill>
                  <a:srgbClr val="953D46"/>
                </a:solidFill>
              </a:rPr>
              <a:t>값을 </a:t>
            </a:r>
            <a:r>
              <a:rPr lang="ko-KR" altLang="en-US" sz="1400" dirty="0">
                <a:solidFill>
                  <a:srgbClr val="953D46"/>
                </a:solidFill>
              </a:rPr>
              <a:t>바꿀 수 있음</a:t>
            </a:r>
            <a:r>
              <a:rPr lang="en-US" altLang="ko-KR" sz="1600" dirty="0">
                <a:solidFill>
                  <a:srgbClr val="953D46"/>
                </a:solidFill>
              </a:rPr>
              <a:t>).</a:t>
            </a:r>
            <a:r>
              <a:rPr lang="en-US" altLang="ko-KR" sz="1600" dirty="0" smtClean="0">
                <a:solidFill>
                  <a:srgbClr val="953D46"/>
                </a:solidFill>
              </a:rPr>
              <a:t/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>
                <a:solidFill>
                  <a:srgbClr val="953D46"/>
                </a:solidFill>
              </a:rPr>
              <a:t># </a:t>
            </a:r>
            <a:r>
              <a:rPr lang="ko-KR" altLang="en-US" sz="1600" dirty="0" smtClean="0">
                <a:solidFill>
                  <a:srgbClr val="953D46"/>
                </a:solidFill>
              </a:rPr>
              <a:t>배경색을 검은색으로 지정</a:t>
            </a:r>
            <a:r>
              <a:rPr lang="en-US" altLang="ko-KR" sz="1600" dirty="0" smtClean="0">
                <a:solidFill>
                  <a:srgbClr val="953D46"/>
                </a:solidFill>
              </a:rPr>
              <a:t/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>
                <a:solidFill>
                  <a:srgbClr val="953D46"/>
                </a:solidFill>
              </a:rPr>
              <a:t># </a:t>
            </a:r>
            <a:r>
              <a:rPr lang="ko-KR" altLang="en-US" sz="1600" dirty="0" smtClean="0">
                <a:solidFill>
                  <a:srgbClr val="953D46"/>
                </a:solidFill>
              </a:rPr>
              <a:t>펜 색을 노란색으로 지정</a:t>
            </a:r>
            <a:r>
              <a:rPr lang="en-US" altLang="ko-KR" sz="1600" dirty="0" smtClean="0">
                <a:solidFill>
                  <a:srgbClr val="953D46"/>
                </a:solidFill>
              </a:rPr>
              <a:t/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>
                <a:solidFill>
                  <a:srgbClr val="953D46"/>
                </a:solidFill>
              </a:rPr>
              <a:t># </a:t>
            </a:r>
            <a:r>
              <a:rPr lang="ko-KR" altLang="en-US" sz="1600" dirty="0" smtClean="0">
                <a:solidFill>
                  <a:srgbClr val="953D46"/>
                </a:solidFill>
              </a:rPr>
              <a:t>거북이 속도를 가장 빠르게 지정</a:t>
            </a:r>
            <a:r>
              <a:rPr lang="en-US" altLang="ko-KR" sz="1600" dirty="0" smtClean="0">
                <a:solidFill>
                  <a:srgbClr val="953D46"/>
                </a:solidFill>
              </a:rPr>
              <a:t/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>
                <a:solidFill>
                  <a:srgbClr val="953D46"/>
                </a:solidFill>
              </a:rPr>
              <a:t># </a:t>
            </a:r>
            <a:r>
              <a:rPr lang="en-US" altLang="ko-KR" sz="1600" dirty="0">
                <a:solidFill>
                  <a:srgbClr val="953D46"/>
                </a:solidFill>
              </a:rPr>
              <a:t>x </a:t>
            </a:r>
            <a:r>
              <a:rPr lang="ko-KR" altLang="en-US" sz="1600" dirty="0">
                <a:solidFill>
                  <a:srgbClr val="953D46"/>
                </a:solidFill>
              </a:rPr>
              <a:t>값을 </a:t>
            </a:r>
            <a:r>
              <a:rPr lang="en-US" altLang="ko-KR" sz="1600" dirty="0">
                <a:solidFill>
                  <a:srgbClr val="953D46"/>
                </a:solidFill>
              </a:rPr>
              <a:t>0</a:t>
            </a:r>
            <a:r>
              <a:rPr lang="ko-KR" altLang="en-US" sz="1600" dirty="0">
                <a:solidFill>
                  <a:srgbClr val="953D46"/>
                </a:solidFill>
              </a:rPr>
              <a:t>에서 </a:t>
            </a:r>
            <a:r>
              <a:rPr lang="en-US" altLang="ko-KR" sz="1600" dirty="0">
                <a:solidFill>
                  <a:srgbClr val="953D46"/>
                </a:solidFill>
              </a:rPr>
              <a:t>199</a:t>
            </a:r>
            <a:r>
              <a:rPr lang="ko-KR" altLang="en-US" sz="1600" dirty="0">
                <a:solidFill>
                  <a:srgbClr val="953D46"/>
                </a:solidFill>
              </a:rPr>
              <a:t>까지 바꾸면서 </a:t>
            </a:r>
            <a:r>
              <a:rPr lang="en-US" altLang="ko-KR" sz="1600" dirty="0">
                <a:solidFill>
                  <a:srgbClr val="953D46"/>
                </a:solidFill>
              </a:rPr>
              <a:t>200</a:t>
            </a:r>
            <a:r>
              <a:rPr lang="ko-KR" altLang="en-US" sz="1600" dirty="0">
                <a:solidFill>
                  <a:srgbClr val="953D46"/>
                </a:solidFill>
              </a:rPr>
              <a:t>번 </a:t>
            </a:r>
            <a:r>
              <a:rPr lang="ko-KR" altLang="en-US" sz="1600" dirty="0" smtClean="0">
                <a:solidFill>
                  <a:srgbClr val="953D46"/>
                </a:solidFill>
              </a:rPr>
              <a:t>실행</a:t>
            </a:r>
            <a:r>
              <a:rPr lang="en-US" altLang="ko-KR" sz="1600" dirty="0" smtClean="0">
                <a:solidFill>
                  <a:srgbClr val="953D46"/>
                </a:solidFill>
              </a:rPr>
              <a:t/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>
                <a:solidFill>
                  <a:srgbClr val="953D46"/>
                </a:solidFill>
              </a:rPr>
              <a:t># </a:t>
            </a:r>
            <a:r>
              <a:rPr lang="en-US" altLang="ko-KR" sz="1600" dirty="0">
                <a:solidFill>
                  <a:srgbClr val="953D46"/>
                </a:solidFill>
              </a:rPr>
              <a:t>x</a:t>
            </a:r>
            <a:r>
              <a:rPr lang="ko-KR" altLang="en-US" sz="1600" dirty="0">
                <a:solidFill>
                  <a:srgbClr val="953D46"/>
                </a:solidFill>
              </a:rPr>
              <a:t>만큼 앞으로 </a:t>
            </a:r>
            <a:r>
              <a:rPr lang="ko-KR" altLang="en-US" sz="1600" dirty="0" smtClean="0">
                <a:solidFill>
                  <a:srgbClr val="953D46"/>
                </a:solidFill>
              </a:rPr>
              <a:t>이동</a:t>
            </a:r>
            <a:r>
              <a:rPr lang="en-US" altLang="ko-KR" sz="1600" dirty="0" smtClean="0">
                <a:solidFill>
                  <a:srgbClr val="953D46"/>
                </a:solidFill>
              </a:rPr>
              <a:t>(</a:t>
            </a:r>
            <a:r>
              <a:rPr lang="ko-KR" altLang="en-US" sz="1600" dirty="0">
                <a:solidFill>
                  <a:srgbClr val="953D46"/>
                </a:solidFill>
              </a:rPr>
              <a:t>실행을 반복하면서 선이 길어짐</a:t>
            </a:r>
            <a:r>
              <a:rPr lang="en-US" altLang="ko-KR" sz="1600" dirty="0">
                <a:solidFill>
                  <a:srgbClr val="953D46"/>
                </a:solidFill>
              </a:rPr>
              <a:t>)</a:t>
            </a:r>
            <a:r>
              <a:rPr lang="en-US" altLang="ko-KR" sz="1600" dirty="0" smtClean="0">
                <a:solidFill>
                  <a:srgbClr val="953D46"/>
                </a:solidFill>
              </a:rPr>
              <a:t/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>
                <a:solidFill>
                  <a:srgbClr val="953D46"/>
                </a:solidFill>
              </a:rPr>
              <a:t># </a:t>
            </a:r>
            <a:r>
              <a:rPr lang="ko-KR" altLang="en-US" sz="1600" dirty="0">
                <a:solidFill>
                  <a:srgbClr val="953D46"/>
                </a:solidFill>
              </a:rPr>
              <a:t>거북이가 왼쪽으로 </a:t>
            </a:r>
            <a:r>
              <a:rPr lang="en-US" altLang="ko-KR" sz="1600" dirty="0">
                <a:solidFill>
                  <a:srgbClr val="953D46"/>
                </a:solidFill>
              </a:rPr>
              <a:t>89</a:t>
            </a:r>
            <a:r>
              <a:rPr lang="ko-KR" altLang="en-US" sz="1600" dirty="0">
                <a:solidFill>
                  <a:srgbClr val="953D46"/>
                </a:solidFill>
              </a:rPr>
              <a:t>도 </a:t>
            </a:r>
            <a:r>
              <a:rPr lang="ko-KR" altLang="en-US" sz="1600" dirty="0" smtClean="0">
                <a:solidFill>
                  <a:srgbClr val="953D46"/>
                </a:solidFill>
              </a:rPr>
              <a:t>회전</a:t>
            </a:r>
            <a:endParaRPr lang="en-US" altLang="ko-KR" sz="1600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42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거북이 그래픽의 동작 방식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85" y="1816004"/>
            <a:ext cx="5103104" cy="4466543"/>
          </a:xfrm>
        </p:spPr>
      </p:pic>
    </p:spTree>
    <p:extLst>
      <p:ext uri="{BB962C8B-B14F-4D97-AF65-F5344CB8AC3E}">
        <p14:creationId xmlns:p14="http://schemas.microsoft.com/office/powerpoint/2010/main" val="179480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07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정보 입력하기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226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/>
              <a:t>정보 입력하기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/>
              <a:t>컴퓨터의 입출력 </a:t>
            </a:r>
            <a:r>
              <a:rPr lang="ko-KR" altLang="en-US" sz="2000" b="1" dirty="0" smtClean="0"/>
              <a:t>장치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 err="1"/>
              <a:t>파이썬의</a:t>
            </a:r>
            <a:r>
              <a:rPr lang="ko-KR" altLang="en-US" sz="2000" b="1" dirty="0"/>
              <a:t> 입력 </a:t>
            </a:r>
            <a:r>
              <a:rPr lang="ko-KR" altLang="en-US" sz="2000" b="1" dirty="0" smtClean="0"/>
              <a:t>처리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en-US" altLang="ko-KR" sz="2000" b="1" dirty="0" smtClean="0"/>
          </a:p>
          <a:p>
            <a:pPr>
              <a:lnSpc>
                <a:spcPct val="110000"/>
              </a:lnSpc>
            </a:pPr>
            <a:r>
              <a:rPr lang="ko-KR" altLang="en-US" sz="2000" b="1" dirty="0" err="1"/>
              <a:t>파이썬의</a:t>
            </a:r>
            <a:r>
              <a:rPr lang="ko-KR" altLang="en-US" sz="2000" b="1" dirty="0"/>
              <a:t> </a:t>
            </a:r>
            <a:r>
              <a:rPr lang="ko-KR" altLang="en-US" sz="2000" b="1" dirty="0" err="1" smtClean="0"/>
              <a:t>자료형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ko-KR" altLang="en-US" sz="2000" b="1" dirty="0"/>
          </a:p>
          <a:p>
            <a:pPr>
              <a:lnSpc>
                <a:spcPct val="110000"/>
              </a:lnSpc>
            </a:pPr>
            <a:r>
              <a:rPr lang="ko-KR" altLang="en-US" sz="2000" b="1" dirty="0"/>
              <a:t>문자열이란</a:t>
            </a:r>
            <a:r>
              <a:rPr lang="en-US" altLang="ko-KR" sz="2000" b="1" dirty="0"/>
              <a:t>?</a:t>
            </a:r>
            <a:endParaRPr lang="en-US" altLang="ko-KR" sz="2000" b="1" dirty="0" smtClean="0"/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224136" y="3573016"/>
            <a:ext cx="675341" cy="475740"/>
            <a:chOff x="395536" y="1757809"/>
            <a:chExt cx="720080" cy="507256"/>
          </a:xfrm>
        </p:grpSpPr>
        <p:sp>
          <p:nvSpPr>
            <p:cNvPr id="15" name="순서도: 처리 14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28991" y="4242189"/>
            <a:ext cx="675341" cy="475740"/>
            <a:chOff x="395536" y="1757809"/>
            <a:chExt cx="720080" cy="507256"/>
          </a:xfrm>
        </p:grpSpPr>
        <p:sp>
          <p:nvSpPr>
            <p:cNvPr id="21" name="순서도: 처리 20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38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컴퓨터의 입출력 장치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/>
              <a:t>‘입력 </a:t>
            </a:r>
            <a:r>
              <a:rPr lang="ko-KR" altLang="en-US" dirty="0" smtClean="0"/>
              <a:t>→처리 </a:t>
            </a:r>
            <a:r>
              <a:rPr lang="ko-KR" altLang="en-US" dirty="0"/>
              <a:t>→ 출력’ </a:t>
            </a:r>
            <a:r>
              <a:rPr lang="ko-KR" altLang="en-US" dirty="0" smtClean="0"/>
              <a:t>과정을 효과적으로 </a:t>
            </a:r>
            <a:r>
              <a:rPr lang="ko-KR" altLang="en-US" dirty="0"/>
              <a:t>처리하기 위해 </a:t>
            </a:r>
            <a:r>
              <a:rPr lang="ko-KR" altLang="en-US" dirty="0" smtClean="0"/>
              <a:t>다양한 </a:t>
            </a:r>
            <a:r>
              <a:rPr lang="ko-KR" altLang="en-US" dirty="0"/>
              <a:t>종류의 입력 </a:t>
            </a:r>
            <a:r>
              <a:rPr lang="ko-KR" altLang="en-US" dirty="0" smtClean="0"/>
              <a:t>장치와 출력 </a:t>
            </a:r>
            <a:r>
              <a:rPr lang="ko-KR" altLang="en-US" dirty="0"/>
              <a:t>장치가 </a:t>
            </a:r>
            <a:r>
              <a:rPr lang="ko-KR" altLang="en-US" dirty="0" smtClean="0"/>
              <a:t>있음</a:t>
            </a:r>
          </a:p>
          <a:p>
            <a:pPr lvl="1"/>
            <a:r>
              <a:rPr lang="ko-KR" altLang="en-US" dirty="0" smtClean="0"/>
              <a:t>입력 장치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터치스크린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마이크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카메라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스캐너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출력 </a:t>
            </a:r>
            <a:r>
              <a:rPr lang="ko-KR" altLang="en-US" dirty="0"/>
              <a:t>장치 </a:t>
            </a:r>
            <a:r>
              <a:rPr lang="en-US" altLang="ko-KR" dirty="0"/>
              <a:t>: </a:t>
            </a: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프린터</a:t>
            </a:r>
            <a:r>
              <a:rPr lang="en-US" altLang="ko-KR" dirty="0"/>
              <a:t>, </a:t>
            </a:r>
            <a:r>
              <a:rPr lang="ko-KR" altLang="en-US" dirty="0"/>
              <a:t>스피커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57" y="2852930"/>
            <a:ext cx="5288445" cy="239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9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파이썬의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입력 처리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8"/>
            <a:ext cx="8645005" cy="2361888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이름을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/>
              <a:t>Hello</a:t>
            </a:r>
            <a:r>
              <a:rPr lang="ko-KR" altLang="en-US" dirty="0"/>
              <a:t>와 함께 보여 주는 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000" dirty="0" smtClean="0"/>
              <a:t>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/>
              <a:t>name = </a:t>
            </a:r>
            <a:r>
              <a:rPr lang="en-US" altLang="ko-KR" sz="1600" dirty="0">
                <a:solidFill>
                  <a:srgbClr val="7030A0"/>
                </a:solidFill>
              </a:rPr>
              <a:t>input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8AA28"/>
                </a:solidFill>
              </a:rPr>
              <a:t>"Your name? "</a:t>
            </a:r>
            <a:r>
              <a:rPr lang="en-US" altLang="ko-KR" sz="1600" dirty="0"/>
              <a:t>) </a:t>
            </a:r>
            <a:r>
              <a:rPr lang="en-US" altLang="ko-KR" sz="1600" dirty="0" smtClean="0"/>
              <a:t>  </a:t>
            </a:r>
            <a:r>
              <a:rPr lang="en-US" altLang="ko-KR" sz="1600" dirty="0" smtClean="0">
                <a:solidFill>
                  <a:srgbClr val="953D46"/>
                </a:solidFill>
              </a:rPr>
              <a:t># </a:t>
            </a:r>
            <a:r>
              <a:rPr lang="ko-KR" altLang="en-US" sz="1600" dirty="0">
                <a:solidFill>
                  <a:srgbClr val="953D46"/>
                </a:solidFill>
              </a:rPr>
              <a:t>이름을 </a:t>
            </a:r>
            <a:r>
              <a:rPr lang="ko-KR" altLang="en-US" sz="1600" dirty="0" err="1">
                <a:solidFill>
                  <a:srgbClr val="953D46"/>
                </a:solidFill>
              </a:rPr>
              <a:t>입력받아</a:t>
            </a:r>
            <a:r>
              <a:rPr lang="ko-KR" altLang="en-US" sz="1600" dirty="0">
                <a:solidFill>
                  <a:srgbClr val="953D46"/>
                </a:solidFill>
              </a:rPr>
              <a:t> </a:t>
            </a:r>
            <a:r>
              <a:rPr lang="en-US" altLang="ko-KR" sz="1600" dirty="0">
                <a:solidFill>
                  <a:srgbClr val="953D46"/>
                </a:solidFill>
              </a:rPr>
              <a:t>name </a:t>
            </a:r>
            <a:r>
              <a:rPr lang="ko-KR" altLang="en-US" sz="1600" dirty="0">
                <a:solidFill>
                  <a:srgbClr val="953D46"/>
                </a:solidFill>
              </a:rPr>
              <a:t>변수에 </a:t>
            </a:r>
            <a:r>
              <a:rPr lang="ko-KR" altLang="en-US" sz="1600" dirty="0" smtClean="0">
                <a:solidFill>
                  <a:srgbClr val="953D46"/>
                </a:solidFill>
              </a:rPr>
              <a:t>저장</a:t>
            </a:r>
            <a:r>
              <a:rPr lang="en-US" altLang="ko-KR" sz="1600" dirty="0" smtClean="0">
                <a:solidFill>
                  <a:srgbClr val="953D46"/>
                </a:solidFill>
              </a:rPr>
              <a:t/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600" dirty="0" smtClean="0">
                <a:solidFill>
                  <a:srgbClr val="7030A0"/>
                </a:solidFill>
              </a:rPr>
              <a:t>print</a:t>
            </a:r>
            <a:r>
              <a:rPr lang="en-US" altLang="ko-KR" sz="1600" dirty="0"/>
              <a:t>(</a:t>
            </a:r>
            <a:r>
              <a:rPr lang="en-US" altLang="ko-KR" sz="1600" dirty="0">
                <a:solidFill>
                  <a:srgbClr val="78AA28"/>
                </a:solidFill>
              </a:rPr>
              <a:t>"Hello"</a:t>
            </a:r>
            <a:r>
              <a:rPr lang="en-US" altLang="ko-KR" sz="1600" dirty="0"/>
              <a:t>, name) </a:t>
            </a:r>
            <a:r>
              <a:rPr lang="en-US" altLang="ko-KR" sz="1600" dirty="0" smtClean="0"/>
              <a:t>               </a:t>
            </a:r>
            <a:r>
              <a:rPr lang="en-US" altLang="ko-KR" sz="1600" dirty="0" smtClean="0">
                <a:solidFill>
                  <a:srgbClr val="953D46"/>
                </a:solidFill>
              </a:rPr>
              <a:t># </a:t>
            </a:r>
            <a:r>
              <a:rPr lang="en-US" altLang="ko-KR" sz="1600" dirty="0">
                <a:solidFill>
                  <a:srgbClr val="953D46"/>
                </a:solidFill>
              </a:rPr>
              <a:t>Hello</a:t>
            </a:r>
            <a:r>
              <a:rPr lang="ko-KR" altLang="en-US" sz="1600" dirty="0">
                <a:solidFill>
                  <a:srgbClr val="953D46"/>
                </a:solidFill>
              </a:rPr>
              <a:t>와 함께 </a:t>
            </a:r>
            <a:r>
              <a:rPr lang="en-US" altLang="ko-KR" sz="1600" dirty="0">
                <a:solidFill>
                  <a:srgbClr val="953D46"/>
                </a:solidFill>
              </a:rPr>
              <a:t>name</a:t>
            </a:r>
            <a:r>
              <a:rPr lang="ko-KR" altLang="en-US" sz="1600" dirty="0">
                <a:solidFill>
                  <a:srgbClr val="953D46"/>
                </a:solidFill>
              </a:rPr>
              <a:t>을 </a:t>
            </a:r>
            <a:r>
              <a:rPr lang="ko-KR" altLang="en-US" sz="1600" dirty="0" smtClean="0">
                <a:solidFill>
                  <a:srgbClr val="953D46"/>
                </a:solidFill>
              </a:rPr>
              <a:t>출력</a:t>
            </a:r>
            <a:r>
              <a:rPr lang="en-US" altLang="ko-KR" sz="1600" dirty="0" smtClean="0">
                <a:solidFill>
                  <a:srgbClr val="953D46"/>
                </a:solidFill>
              </a:rPr>
              <a:t/>
            </a:r>
            <a:br>
              <a:rPr lang="en-US" altLang="ko-KR" sz="1600" dirty="0" smtClean="0">
                <a:solidFill>
                  <a:srgbClr val="953D46"/>
                </a:solidFill>
              </a:rPr>
            </a:br>
            <a:r>
              <a:rPr lang="en-US" altLang="ko-KR" sz="1000" dirty="0" smtClean="0">
                <a:solidFill>
                  <a:srgbClr val="953D46"/>
                </a:solidFill>
              </a:rPr>
              <a:t>    </a:t>
            </a:r>
            <a:endParaRPr lang="en-US" altLang="ko-KR" sz="1000" dirty="0" smtClean="0"/>
          </a:p>
          <a:p>
            <a:r>
              <a:rPr lang="ko-KR" altLang="en-US" dirty="0" smtClean="0"/>
              <a:t>실행결과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800" dirty="0" smtClean="0"/>
              <a:t>      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/>
              <a:t>Your name? </a:t>
            </a:r>
            <a:r>
              <a:rPr lang="ko-KR" altLang="en-US" sz="1600" dirty="0" err="1" smtClean="0"/>
              <a:t>김길벗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Hello </a:t>
            </a:r>
            <a:r>
              <a:rPr lang="ko-KR" altLang="en-US" sz="1600" dirty="0" err="1"/>
              <a:t>김길벗</a:t>
            </a:r>
            <a:endParaRPr lang="en-US" altLang="ko-KR" sz="16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496744" y="3723573"/>
            <a:ext cx="8451138" cy="2904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</a:t>
            </a:r>
            <a:r>
              <a:rPr lang="ko-KR" altLang="en-US" dirty="0" err="1"/>
              <a:t>파이썬과</a:t>
            </a:r>
            <a:r>
              <a:rPr lang="ko-KR" altLang="en-US" dirty="0"/>
              <a:t> 한글 </a:t>
            </a:r>
            <a:r>
              <a:rPr lang="ko-KR" altLang="en-US" dirty="0" smtClean="0"/>
              <a:t>입력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600" dirty="0" smtClean="0"/>
              <a:t>영어를 </a:t>
            </a:r>
            <a:r>
              <a:rPr lang="ko-KR" altLang="en-US" sz="1600" dirty="0"/>
              <a:t>사용하는 사람들이 컴퓨터를 발명했기 때문에 대부분의 컴퓨터 시스템은 </a:t>
            </a:r>
            <a:r>
              <a:rPr lang="ko-KR" altLang="en-US" sz="1600" dirty="0" smtClean="0"/>
              <a:t>영어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를 기준으로 </a:t>
            </a:r>
            <a:r>
              <a:rPr lang="ko-KR" altLang="en-US" sz="1600" dirty="0"/>
              <a:t>설계되었습니다</a:t>
            </a:r>
            <a:r>
              <a:rPr lang="en-US" altLang="ko-KR" sz="1600" dirty="0"/>
              <a:t>. </a:t>
            </a:r>
            <a:r>
              <a:rPr lang="ko-KR" altLang="en-US" sz="1600" dirty="0"/>
              <a:t>컴퓨터가 전 세계로 보급되면서 영어가 아닌 언어도 </a:t>
            </a:r>
            <a:r>
              <a:rPr lang="ko-KR" altLang="en-US" sz="1600" dirty="0" smtClean="0"/>
              <a:t>사용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할 </a:t>
            </a:r>
            <a:r>
              <a:rPr lang="ko-KR" altLang="en-US" sz="1600" dirty="0"/>
              <a:t>수 있게 </a:t>
            </a:r>
            <a:r>
              <a:rPr lang="ko-KR" altLang="en-US" sz="1600" dirty="0" smtClean="0"/>
              <a:t>되었지만</a:t>
            </a:r>
            <a:r>
              <a:rPr lang="en-US" altLang="ko-KR" sz="1600" dirty="0"/>
              <a:t>, </a:t>
            </a:r>
            <a:r>
              <a:rPr lang="ko-KR" altLang="en-US" sz="1600" dirty="0"/>
              <a:t>여전히 특정 컴퓨터나 환경에서는 한국어나 다른 언어를 </a:t>
            </a:r>
            <a:r>
              <a:rPr lang="ko-KR" altLang="en-US" sz="1600" dirty="0" smtClean="0"/>
              <a:t>사용 하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기 </a:t>
            </a:r>
            <a:r>
              <a:rPr lang="ko-KR" altLang="en-US" sz="1600" dirty="0"/>
              <a:t>어렵습니다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역시 </a:t>
            </a:r>
            <a:r>
              <a:rPr lang="ko-KR" altLang="en-US" sz="1600" dirty="0" smtClean="0"/>
              <a:t>윈도</a:t>
            </a:r>
            <a:r>
              <a:rPr lang="en-US" altLang="ko-KR" sz="1600" dirty="0"/>
              <a:t>(Windows)</a:t>
            </a:r>
            <a:r>
              <a:rPr lang="ko-KR" altLang="en-US" sz="1600" dirty="0"/>
              <a:t>에서는 한글을 사용하는 데 큰 문제가 </a:t>
            </a:r>
            <a:r>
              <a:rPr lang="ko-KR" altLang="en-US" sz="1600" dirty="0" smtClean="0"/>
              <a:t>없지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만</a:t>
            </a:r>
            <a:r>
              <a:rPr lang="en-US" altLang="ko-KR" sz="1600" dirty="0"/>
              <a:t>, </a:t>
            </a:r>
            <a:r>
              <a:rPr lang="ko-KR" altLang="en-US" sz="1600" dirty="0"/>
              <a:t>애플</a:t>
            </a:r>
            <a:r>
              <a:rPr lang="en-US" altLang="ko-KR" sz="1600" dirty="0"/>
              <a:t>(Apple)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맥</a:t>
            </a:r>
            <a:r>
              <a:rPr lang="en-US" altLang="ko-KR" sz="1600" dirty="0" smtClean="0"/>
              <a:t>(</a:t>
            </a:r>
            <a:r>
              <a:rPr lang="en-US" altLang="ko-KR" sz="1600" dirty="0"/>
              <a:t>Mac) </a:t>
            </a:r>
            <a:r>
              <a:rPr lang="ko-KR" altLang="en-US" sz="1600" dirty="0"/>
              <a:t>운영체제인 </a:t>
            </a:r>
            <a:r>
              <a:rPr lang="en-US" altLang="ko-KR" sz="1600" dirty="0"/>
              <a:t>OS X</a:t>
            </a:r>
            <a:r>
              <a:rPr lang="ko-KR" altLang="en-US" sz="1600" dirty="0"/>
              <a:t>에서는 한글이 제대로 입력되지 않는 </a:t>
            </a:r>
            <a:r>
              <a:rPr lang="ko-KR" altLang="en-US" sz="1600" dirty="0" smtClean="0"/>
              <a:t>현상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이 </a:t>
            </a:r>
            <a:r>
              <a:rPr lang="ko-KR" altLang="en-US" sz="1600" dirty="0"/>
              <a:t>나타납니다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안타깝게도 이럴 </a:t>
            </a:r>
            <a:r>
              <a:rPr lang="ko-KR" altLang="en-US" sz="1600" dirty="0"/>
              <a:t>때는 예제에 나오는 한글 문자열을 영어로 바꿔서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해야 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 input( )</a:t>
            </a:r>
            <a:r>
              <a:rPr lang="ko-KR" altLang="en-US" sz="1600" dirty="0"/>
              <a:t>을 </a:t>
            </a:r>
            <a:r>
              <a:rPr lang="ko-KR" altLang="en-US" sz="1600" dirty="0" smtClean="0"/>
              <a:t>이용해서 문자열을 입력 받을 </a:t>
            </a:r>
            <a:r>
              <a:rPr lang="ko-KR" altLang="en-US" sz="1600" dirty="0"/>
              <a:t>때도 한글을 입력하면 제대로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되지 </a:t>
            </a:r>
            <a:r>
              <a:rPr lang="ko-KR" altLang="en-US" sz="1600" dirty="0"/>
              <a:t>않습니다</a:t>
            </a:r>
            <a:r>
              <a:rPr lang="en-US" altLang="ko-KR" sz="1600" dirty="0"/>
              <a:t>.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5353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파이썬의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자료형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03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2925"/>
              </p:ext>
            </p:extLst>
          </p:nvPr>
        </p:nvGraphicFramePr>
        <p:xfrm>
          <a:off x="719809" y="2104039"/>
          <a:ext cx="7892159" cy="20464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64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9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347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38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0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solidFill>
                            <a:schemeClr val="tx1"/>
                          </a:solidFill>
                        </a:rPr>
                        <a:t>자료형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영어 이름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파이썬</a:t>
                      </a:r>
                      <a:r>
                        <a:rPr lang="ko-KR" altLang="en-US" sz="15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표기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정수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Integer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소수점이 없는 수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-2, -1, 0, 1, 2, 3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7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소수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Floating-</a:t>
                      </a:r>
                      <a:b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point number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소수점</a:t>
                      </a:r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(.)</a:t>
                      </a:r>
                      <a:r>
                        <a:rPr lang="ko-KR" alt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있는 수</a:t>
                      </a:r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부동소수점수라고도 불린다</a:t>
                      </a:r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-3.5, 0.0, 1.25, 5.0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4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문자열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알파벳 혹은 다른 문자로 이루어진 문장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“a”, “abc”, Hello?”,</a:t>
                      </a:r>
                    </a:p>
                    <a:p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“3 people”, “</a:t>
                      </a:r>
                      <a:r>
                        <a:rPr lang="ko-KR" alt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비”</a:t>
                      </a:r>
                      <a:r>
                        <a:rPr lang="en-US" altLang="ko-KR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“</a:t>
                      </a:r>
                      <a:r>
                        <a:rPr lang="ko-KR" altLang="en-US" sz="15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여름”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3957791" cy="460857"/>
          </a:xfrm>
        </p:spPr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파이썬에서</a:t>
            </a:r>
            <a:r>
              <a:rPr lang="ko-KR" altLang="en-US" dirty="0"/>
              <a:t> </a:t>
            </a:r>
            <a:r>
              <a:rPr lang="ko-KR" altLang="en-US" dirty="0" smtClean="0"/>
              <a:t>자주 사용하는 </a:t>
            </a:r>
            <a:r>
              <a:rPr lang="ko-KR" altLang="en-US" dirty="0" err="1"/>
              <a:t>자료형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551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왼쪽 맨 아래의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웹 및 </a:t>
            </a:r>
            <a:r>
              <a:rPr lang="en-US" altLang="ko-KR" dirty="0" smtClean="0"/>
              <a:t>Windows </a:t>
            </a:r>
            <a:r>
              <a:rPr lang="ko-KR" altLang="en-US" dirty="0" smtClean="0"/>
              <a:t>검색</a:t>
            </a:r>
            <a:r>
              <a:rPr lang="en-US" altLang="ko-KR" dirty="0" smtClean="0"/>
              <a:t>‘ </a:t>
            </a:r>
            <a:r>
              <a:rPr lang="ko-KR" altLang="en-US" dirty="0" smtClean="0"/>
              <a:t>부분에 </a:t>
            </a:r>
            <a:r>
              <a:rPr lang="en-US" altLang="ko-KR" dirty="0" smtClean="0"/>
              <a:t>idle </a:t>
            </a:r>
            <a:r>
              <a:rPr lang="ko-KR" altLang="en-US" dirty="0" smtClean="0"/>
              <a:t>입력</a:t>
            </a:r>
            <a:r>
              <a:rPr lang="en-US" altLang="ko-KR" dirty="0"/>
              <a:t> </a:t>
            </a:r>
            <a:r>
              <a:rPr lang="ko-KR" altLang="en-US" dirty="0" smtClean="0"/>
              <a:t>후 실행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4" y="1909335"/>
            <a:ext cx="3048771" cy="44104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864" y="1909335"/>
            <a:ext cx="3062884" cy="4430858"/>
          </a:xfrm>
          <a:prstGeom prst="rect">
            <a:avLst/>
          </a:prstGeom>
        </p:spPr>
      </p:pic>
      <p:sp>
        <p:nvSpPr>
          <p:cNvPr id="7" name="순서도: 처리 6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15579" y="6070753"/>
            <a:ext cx="979319" cy="24902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14394" y="2564895"/>
            <a:ext cx="2189065" cy="40324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486029" y="6070753"/>
            <a:ext cx="316399" cy="26944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04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문자열이란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649075" cy="5299845"/>
          </a:xfrm>
        </p:spPr>
        <p:txBody>
          <a:bodyPr>
            <a:noAutofit/>
          </a:bodyPr>
          <a:lstStyle/>
          <a:p>
            <a:r>
              <a:rPr lang="ko-KR" altLang="en-US" sz="1500" dirty="0" smtClean="0"/>
              <a:t>문자열 </a:t>
            </a:r>
            <a:r>
              <a:rPr lang="en-US" altLang="ko-KR" sz="1500" dirty="0" smtClean="0"/>
              <a:t>: </a:t>
            </a:r>
            <a:r>
              <a:rPr lang="ko-KR" altLang="en-US" sz="1500" dirty="0" smtClean="0"/>
              <a:t>‘</a:t>
            </a:r>
            <a:r>
              <a:rPr lang="ko-KR" altLang="en-US" sz="1500" dirty="0"/>
              <a:t>문자의 나열</a:t>
            </a:r>
            <a:r>
              <a:rPr lang="ko-KR" altLang="en-US" sz="1500" dirty="0" smtClean="0"/>
              <a:t>’</a:t>
            </a:r>
            <a:endParaRPr lang="ko-KR" altLang="en-US" sz="1500" dirty="0"/>
          </a:p>
          <a:p>
            <a:pPr lvl="1"/>
            <a:r>
              <a:rPr lang="ko-KR" altLang="en-US" sz="1500" dirty="0"/>
              <a:t>한 글자로 된 문자열 </a:t>
            </a:r>
            <a:r>
              <a:rPr lang="en-US" altLang="ko-KR" sz="1500" dirty="0"/>
              <a:t>: “a”, “</a:t>
            </a:r>
            <a:r>
              <a:rPr lang="ko-KR" altLang="en-US" sz="1500" dirty="0"/>
              <a:t>가</a:t>
            </a:r>
            <a:r>
              <a:rPr lang="ko-KR" altLang="en-US" sz="1500" dirty="0" smtClean="0"/>
              <a:t>” </a:t>
            </a:r>
            <a:endParaRPr lang="en-US" altLang="ko-KR" sz="1500" dirty="0" smtClean="0"/>
          </a:p>
          <a:p>
            <a:pPr lvl="1"/>
            <a:r>
              <a:rPr lang="ko-KR" altLang="en-US" sz="1500" dirty="0"/>
              <a:t>단어로 된 문자열 </a:t>
            </a:r>
            <a:r>
              <a:rPr lang="en-US" altLang="ko-KR" sz="1500" dirty="0"/>
              <a:t>: “boy”, “</a:t>
            </a:r>
            <a:r>
              <a:rPr lang="ko-KR" altLang="en-US" sz="1500" dirty="0"/>
              <a:t>소년</a:t>
            </a:r>
            <a:r>
              <a:rPr lang="ko-KR" altLang="en-US" sz="1500" dirty="0" smtClean="0"/>
              <a:t>”</a:t>
            </a:r>
            <a:endParaRPr lang="en-US" altLang="ko-KR" sz="1500" dirty="0" smtClean="0"/>
          </a:p>
          <a:p>
            <a:pPr lvl="1"/>
            <a:r>
              <a:rPr lang="ko-KR" altLang="en-US" sz="1500" dirty="0"/>
              <a:t>문장으로 된 문자열 </a:t>
            </a:r>
            <a:r>
              <a:rPr lang="en-US" altLang="ko-KR" sz="1500" dirty="0"/>
              <a:t>: “It rains.”, “</a:t>
            </a:r>
            <a:r>
              <a:rPr lang="ko-KR" altLang="en-US" sz="1500" dirty="0"/>
              <a:t>비가 옵니다</a:t>
            </a:r>
            <a:r>
              <a:rPr lang="en-US" altLang="ko-KR" sz="1500" dirty="0" smtClean="0"/>
              <a:t>.”</a:t>
            </a:r>
            <a:endParaRPr lang="ko-KR" altLang="en-US" sz="1500" dirty="0" smtClean="0"/>
          </a:p>
          <a:p>
            <a:pPr marL="0" indent="0">
              <a:buNone/>
            </a:pP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88828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문자열이란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4649075" cy="5299845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숫자 두 개를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곱하는 프로그램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 x </a:t>
            </a:r>
            <a:r>
              <a:rPr lang="en-US" altLang="ko-KR" sz="1500" dirty="0"/>
              <a:t>= </a:t>
            </a:r>
            <a:r>
              <a:rPr lang="en-US" altLang="ko-KR" sz="1500" dirty="0">
                <a:solidFill>
                  <a:srgbClr val="7030A0"/>
                </a:solidFill>
              </a:rPr>
              <a:t>input</a:t>
            </a:r>
            <a:r>
              <a:rPr lang="en-US" altLang="ko-KR" sz="1500" dirty="0" smtClean="0"/>
              <a:t>(</a:t>
            </a:r>
            <a:r>
              <a:rPr lang="en-US" altLang="ko-KR" sz="1500" dirty="0" smtClean="0">
                <a:solidFill>
                  <a:srgbClr val="78AA28"/>
                </a:solidFill>
              </a:rPr>
              <a:t>"?"</a:t>
            </a:r>
            <a:r>
              <a:rPr lang="en-US" altLang="ko-KR" sz="1500" dirty="0" smtClean="0"/>
              <a:t>)</a:t>
            </a:r>
            <a:br>
              <a:rPr lang="en-US" altLang="ko-KR" sz="1500" dirty="0" smtClean="0"/>
            </a:br>
            <a:r>
              <a:rPr lang="en-US" altLang="ko-KR" sz="1500" dirty="0" smtClean="0"/>
              <a:t>    a </a:t>
            </a:r>
            <a:r>
              <a:rPr lang="en-US" altLang="ko-KR" sz="1500" dirty="0"/>
              <a:t>= </a:t>
            </a:r>
            <a:r>
              <a:rPr lang="en-US" altLang="ko-KR" sz="1500" dirty="0" err="1">
                <a:solidFill>
                  <a:srgbClr val="7030A0"/>
                </a:solidFill>
              </a:rPr>
              <a:t>int</a:t>
            </a:r>
            <a:r>
              <a:rPr lang="en-US" altLang="ko-KR" sz="1500" dirty="0"/>
              <a:t>(x</a:t>
            </a:r>
            <a:r>
              <a:rPr lang="en-US" altLang="ko-KR" sz="1500" dirty="0" smtClean="0"/>
              <a:t>)</a:t>
            </a:r>
          </a:p>
          <a:p>
            <a:pPr marL="0" indent="0">
              <a:buNone/>
            </a:pP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 x </a:t>
            </a:r>
            <a:r>
              <a:rPr lang="en-US" altLang="ko-KR" sz="1500" dirty="0"/>
              <a:t>= </a:t>
            </a:r>
            <a:r>
              <a:rPr lang="en-US" altLang="ko-KR" sz="1500" dirty="0">
                <a:solidFill>
                  <a:srgbClr val="7030A0"/>
                </a:solidFill>
              </a:rPr>
              <a:t>input</a:t>
            </a:r>
            <a:r>
              <a:rPr lang="en-US" altLang="ko-KR" sz="1500" dirty="0"/>
              <a:t>(</a:t>
            </a:r>
            <a:r>
              <a:rPr lang="en-US" altLang="ko-KR" sz="1500" dirty="0">
                <a:solidFill>
                  <a:srgbClr val="78AA28"/>
                </a:solidFill>
              </a:rPr>
              <a:t>"?"</a:t>
            </a:r>
            <a:r>
              <a:rPr lang="en-US" altLang="ko-KR" sz="1500" dirty="0"/>
              <a:t>) </a:t>
            </a:r>
            <a:endParaRPr lang="en-US" altLang="ko-KR" sz="1500" dirty="0" smtClean="0"/>
          </a:p>
          <a:p>
            <a:pPr marL="0" indent="0">
              <a:buNone/>
            </a:pPr>
            <a:r>
              <a:rPr lang="en-US" altLang="ko-KR" sz="1500" dirty="0" smtClean="0"/>
              <a:t>    b </a:t>
            </a:r>
            <a:r>
              <a:rPr lang="en-US" altLang="ko-KR" sz="1500" dirty="0"/>
              <a:t>= </a:t>
            </a:r>
            <a:r>
              <a:rPr lang="en-US" altLang="ko-KR" sz="1500" dirty="0" err="1">
                <a:solidFill>
                  <a:srgbClr val="7030A0"/>
                </a:solidFill>
              </a:rPr>
              <a:t>int</a:t>
            </a:r>
            <a:r>
              <a:rPr lang="en-US" altLang="ko-KR" sz="1500" dirty="0"/>
              <a:t>(x</a:t>
            </a:r>
            <a:r>
              <a:rPr lang="en-US" altLang="ko-KR" sz="1500" dirty="0" smtClean="0"/>
              <a:t>)</a:t>
            </a:r>
          </a:p>
          <a:p>
            <a:pPr marL="0" indent="0">
              <a:buNone/>
            </a:pP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 </a:t>
            </a:r>
            <a:r>
              <a:rPr lang="en-US" altLang="ko-KR" sz="1500" dirty="0" smtClean="0">
                <a:solidFill>
                  <a:srgbClr val="7030A0"/>
                </a:solidFill>
              </a:rPr>
              <a:t>print</a:t>
            </a:r>
            <a:r>
              <a:rPr lang="en-US" altLang="ko-KR" sz="1500" dirty="0" smtClean="0"/>
              <a:t>(a </a:t>
            </a:r>
            <a:r>
              <a:rPr lang="en-US" altLang="ko-KR" sz="1500" dirty="0"/>
              <a:t>* b</a:t>
            </a:r>
            <a:r>
              <a:rPr lang="en-US" altLang="ko-KR" sz="1500" dirty="0" smtClean="0"/>
              <a:t>)</a:t>
            </a:r>
            <a:br>
              <a:rPr lang="en-US" altLang="ko-KR" sz="1500" dirty="0" smtClean="0"/>
            </a:br>
            <a:endParaRPr lang="en-US" altLang="ko-KR" sz="1500" dirty="0"/>
          </a:p>
          <a:p>
            <a:r>
              <a:rPr lang="ko-KR" altLang="en-US" sz="1500" dirty="0" smtClean="0"/>
              <a:t>실행결과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</a:t>
            </a:r>
            <a:br>
              <a:rPr lang="en-US" altLang="ko-KR" sz="1500" dirty="0" smtClean="0"/>
            </a:br>
            <a:r>
              <a:rPr lang="en-US" altLang="ko-KR" sz="1500" dirty="0"/>
              <a:t>? </a:t>
            </a:r>
            <a:r>
              <a:rPr lang="en-US" altLang="ko-KR" sz="1500" dirty="0" smtClean="0"/>
              <a:t>3</a:t>
            </a:r>
            <a:br>
              <a:rPr lang="en-US" altLang="ko-KR" sz="1500" dirty="0" smtClean="0"/>
            </a:br>
            <a:r>
              <a:rPr lang="en-US" altLang="ko-KR" sz="1500" dirty="0" smtClean="0"/>
              <a:t>? 7</a:t>
            </a:r>
            <a:br>
              <a:rPr lang="en-US" altLang="ko-KR" sz="1500" dirty="0" smtClean="0"/>
            </a:br>
            <a:r>
              <a:rPr lang="en-US" altLang="ko-KR" sz="1500" dirty="0" smtClean="0"/>
              <a:t>21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555755" y="1327589"/>
            <a:ext cx="6221555" cy="3110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500" dirty="0" smtClean="0">
                <a:solidFill>
                  <a:srgbClr val="953D46"/>
                </a:solidFill>
              </a:rPr>
              <a:t># </a:t>
            </a:r>
            <a:r>
              <a:rPr lang="ko-KR" altLang="en-US" sz="1500" dirty="0">
                <a:solidFill>
                  <a:srgbClr val="953D46"/>
                </a:solidFill>
              </a:rPr>
              <a:t>변수 </a:t>
            </a:r>
            <a:r>
              <a:rPr lang="en-US" altLang="ko-KR" sz="1500" dirty="0">
                <a:solidFill>
                  <a:srgbClr val="953D46"/>
                </a:solidFill>
              </a:rPr>
              <a:t>x</a:t>
            </a:r>
            <a:r>
              <a:rPr lang="ko-KR" altLang="en-US" sz="1500" dirty="0">
                <a:solidFill>
                  <a:srgbClr val="953D46"/>
                </a:solidFill>
              </a:rPr>
              <a:t>에 첫 번째 입력을 받습니다</a:t>
            </a:r>
            <a:r>
              <a:rPr lang="en-US" altLang="ko-KR" sz="1500" dirty="0">
                <a:solidFill>
                  <a:srgbClr val="953D46"/>
                </a:solidFill>
              </a:rPr>
              <a:t>. x = </a:t>
            </a:r>
            <a:r>
              <a:rPr lang="ko-KR" altLang="en-US" sz="1500" dirty="0" smtClean="0">
                <a:solidFill>
                  <a:srgbClr val="953D46"/>
                </a:solidFill>
              </a:rPr>
              <a:t>문자열</a:t>
            </a:r>
            <a:r>
              <a:rPr lang="en-US" altLang="ko-KR" sz="1500" dirty="0">
                <a:solidFill>
                  <a:srgbClr val="953D46"/>
                </a:solidFill>
              </a:rPr>
              <a:t/>
            </a:r>
            <a:br>
              <a:rPr lang="en-US" altLang="ko-KR" sz="1500" dirty="0">
                <a:solidFill>
                  <a:srgbClr val="953D46"/>
                </a:solidFill>
              </a:rPr>
            </a:br>
            <a:r>
              <a:rPr lang="en-US" altLang="ko-KR" sz="1500" dirty="0">
                <a:solidFill>
                  <a:srgbClr val="953D46"/>
                </a:solidFill>
              </a:rPr>
              <a:t># </a:t>
            </a:r>
            <a:r>
              <a:rPr lang="ko-KR" altLang="en-US" sz="1500" dirty="0">
                <a:solidFill>
                  <a:srgbClr val="953D46"/>
                </a:solidFill>
              </a:rPr>
              <a:t>문자열 </a:t>
            </a:r>
            <a:r>
              <a:rPr lang="en-US" altLang="ko-KR" sz="1500" dirty="0">
                <a:solidFill>
                  <a:srgbClr val="953D46"/>
                </a:solidFill>
              </a:rPr>
              <a:t>x</a:t>
            </a:r>
            <a:r>
              <a:rPr lang="ko-KR" altLang="en-US" sz="1500" dirty="0">
                <a:solidFill>
                  <a:srgbClr val="953D46"/>
                </a:solidFill>
              </a:rPr>
              <a:t>의 값을 정수</a:t>
            </a:r>
            <a:r>
              <a:rPr lang="en-US" altLang="ko-KR" sz="1500" dirty="0">
                <a:solidFill>
                  <a:srgbClr val="953D46"/>
                </a:solidFill>
              </a:rPr>
              <a:t>(</a:t>
            </a:r>
            <a:r>
              <a:rPr lang="en-US" altLang="ko-KR" sz="1500" dirty="0" err="1">
                <a:solidFill>
                  <a:srgbClr val="953D46"/>
                </a:solidFill>
              </a:rPr>
              <a:t>int</a:t>
            </a:r>
            <a:r>
              <a:rPr lang="en-US" altLang="ko-KR" sz="1500" dirty="0">
                <a:solidFill>
                  <a:srgbClr val="953D46"/>
                </a:solidFill>
              </a:rPr>
              <a:t>)</a:t>
            </a:r>
            <a:r>
              <a:rPr lang="ko-KR" altLang="en-US" sz="1500" dirty="0">
                <a:solidFill>
                  <a:srgbClr val="953D46"/>
                </a:solidFill>
              </a:rPr>
              <a:t>로 바꿔서 </a:t>
            </a:r>
            <a:r>
              <a:rPr lang="en-US" altLang="ko-KR" sz="1500" dirty="0">
                <a:solidFill>
                  <a:srgbClr val="953D46"/>
                </a:solidFill>
              </a:rPr>
              <a:t>a</a:t>
            </a:r>
            <a:r>
              <a:rPr lang="ko-KR" altLang="en-US" sz="1500" dirty="0">
                <a:solidFill>
                  <a:srgbClr val="953D46"/>
                </a:solidFill>
              </a:rPr>
              <a:t>에 </a:t>
            </a:r>
            <a:r>
              <a:rPr lang="ko-KR" altLang="en-US" sz="1500" dirty="0" smtClean="0">
                <a:solidFill>
                  <a:srgbClr val="953D46"/>
                </a:solidFill>
              </a:rPr>
              <a:t>넣음</a:t>
            </a:r>
            <a:endParaRPr lang="en-US" altLang="ko-KR" sz="1500" dirty="0" smtClean="0">
              <a:solidFill>
                <a:srgbClr val="953D46"/>
              </a:solidFill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rgbClr val="953D46"/>
                </a:solidFill>
              </a:rPr>
              <a:t/>
            </a:r>
            <a:br>
              <a:rPr lang="en-US" altLang="ko-KR" sz="1500" dirty="0">
                <a:solidFill>
                  <a:srgbClr val="953D46"/>
                </a:solidFill>
              </a:rPr>
            </a:br>
            <a:r>
              <a:rPr lang="en-US" altLang="ko-KR" sz="1500" dirty="0" smtClean="0">
                <a:solidFill>
                  <a:srgbClr val="953D46"/>
                </a:solidFill>
              </a:rPr>
              <a:t># </a:t>
            </a:r>
            <a:r>
              <a:rPr lang="ko-KR" altLang="en-US" sz="1500" dirty="0">
                <a:solidFill>
                  <a:srgbClr val="953D46"/>
                </a:solidFill>
              </a:rPr>
              <a:t>변수 </a:t>
            </a:r>
            <a:r>
              <a:rPr lang="en-US" altLang="ko-KR" sz="1500" dirty="0">
                <a:solidFill>
                  <a:srgbClr val="953D46"/>
                </a:solidFill>
              </a:rPr>
              <a:t>x</a:t>
            </a:r>
            <a:r>
              <a:rPr lang="ko-KR" altLang="en-US" sz="1500" dirty="0">
                <a:solidFill>
                  <a:srgbClr val="953D46"/>
                </a:solidFill>
              </a:rPr>
              <a:t>에 두 번째 입력을 받습니다</a:t>
            </a:r>
            <a:r>
              <a:rPr lang="en-US" altLang="ko-KR" sz="1500" dirty="0">
                <a:solidFill>
                  <a:srgbClr val="953D46"/>
                </a:solidFill>
              </a:rPr>
              <a:t>. x = </a:t>
            </a:r>
            <a:r>
              <a:rPr lang="ko-KR" altLang="en-US" sz="1500" dirty="0">
                <a:solidFill>
                  <a:srgbClr val="953D46"/>
                </a:solidFill>
              </a:rPr>
              <a:t>문자열</a:t>
            </a:r>
            <a:r>
              <a:rPr lang="en-US" altLang="ko-KR" sz="1500" dirty="0">
                <a:solidFill>
                  <a:srgbClr val="953D46"/>
                </a:solidFill>
              </a:rPr>
              <a:t/>
            </a:r>
            <a:br>
              <a:rPr lang="en-US" altLang="ko-KR" sz="1500" dirty="0">
                <a:solidFill>
                  <a:srgbClr val="953D46"/>
                </a:solidFill>
              </a:rPr>
            </a:br>
            <a:r>
              <a:rPr lang="en-US" altLang="ko-KR" sz="1500" dirty="0">
                <a:solidFill>
                  <a:srgbClr val="953D46"/>
                </a:solidFill>
              </a:rPr>
              <a:t># </a:t>
            </a:r>
            <a:r>
              <a:rPr lang="ko-KR" altLang="en-US" sz="1500" dirty="0">
                <a:solidFill>
                  <a:srgbClr val="953D46"/>
                </a:solidFill>
              </a:rPr>
              <a:t>문자열 </a:t>
            </a:r>
            <a:r>
              <a:rPr lang="en-US" altLang="ko-KR" sz="1500" dirty="0">
                <a:solidFill>
                  <a:srgbClr val="953D46"/>
                </a:solidFill>
              </a:rPr>
              <a:t>x</a:t>
            </a:r>
            <a:r>
              <a:rPr lang="ko-KR" altLang="en-US" sz="1500" dirty="0">
                <a:solidFill>
                  <a:srgbClr val="953D46"/>
                </a:solidFill>
              </a:rPr>
              <a:t>의 값을 정수</a:t>
            </a:r>
            <a:r>
              <a:rPr lang="en-US" altLang="ko-KR" sz="1500" dirty="0">
                <a:solidFill>
                  <a:srgbClr val="953D46"/>
                </a:solidFill>
              </a:rPr>
              <a:t>(</a:t>
            </a:r>
            <a:r>
              <a:rPr lang="en-US" altLang="ko-KR" sz="1500" dirty="0" err="1">
                <a:solidFill>
                  <a:srgbClr val="953D46"/>
                </a:solidFill>
              </a:rPr>
              <a:t>int</a:t>
            </a:r>
            <a:r>
              <a:rPr lang="en-US" altLang="ko-KR" sz="1500" dirty="0">
                <a:solidFill>
                  <a:srgbClr val="953D46"/>
                </a:solidFill>
              </a:rPr>
              <a:t>)</a:t>
            </a:r>
            <a:r>
              <a:rPr lang="ko-KR" altLang="en-US" sz="1500" dirty="0">
                <a:solidFill>
                  <a:srgbClr val="953D46"/>
                </a:solidFill>
              </a:rPr>
              <a:t>로 바꿔서 </a:t>
            </a:r>
            <a:r>
              <a:rPr lang="en-US" altLang="ko-KR" sz="1500" dirty="0">
                <a:solidFill>
                  <a:srgbClr val="953D46"/>
                </a:solidFill>
              </a:rPr>
              <a:t>b</a:t>
            </a:r>
            <a:r>
              <a:rPr lang="ko-KR" altLang="en-US" sz="1500" dirty="0">
                <a:solidFill>
                  <a:srgbClr val="953D46"/>
                </a:solidFill>
              </a:rPr>
              <a:t>에 </a:t>
            </a:r>
            <a:r>
              <a:rPr lang="ko-KR" altLang="en-US" sz="1500" dirty="0" smtClean="0">
                <a:solidFill>
                  <a:srgbClr val="953D46"/>
                </a:solidFill>
              </a:rPr>
              <a:t>넣음</a:t>
            </a:r>
            <a:endParaRPr lang="en-US" altLang="ko-KR" sz="1500" dirty="0" smtClean="0">
              <a:solidFill>
                <a:srgbClr val="953D46"/>
              </a:solidFill>
            </a:endParaRPr>
          </a:p>
          <a:p>
            <a:pPr marL="0" indent="0">
              <a:buNone/>
            </a:pPr>
            <a:r>
              <a:rPr lang="en-US" altLang="ko-KR" sz="1500" dirty="0">
                <a:solidFill>
                  <a:srgbClr val="953D46"/>
                </a:solidFill>
              </a:rPr>
              <a:t/>
            </a:r>
            <a:br>
              <a:rPr lang="en-US" altLang="ko-KR" sz="1500" dirty="0">
                <a:solidFill>
                  <a:srgbClr val="953D46"/>
                </a:solidFill>
              </a:rPr>
            </a:br>
            <a:r>
              <a:rPr lang="en-US" altLang="ko-KR" sz="1500" dirty="0">
                <a:solidFill>
                  <a:srgbClr val="953D46"/>
                </a:solidFill>
              </a:rPr>
              <a:t># a</a:t>
            </a:r>
            <a:r>
              <a:rPr lang="ko-KR" altLang="en-US" sz="1500" dirty="0">
                <a:solidFill>
                  <a:srgbClr val="953D46"/>
                </a:solidFill>
              </a:rPr>
              <a:t>와 </a:t>
            </a:r>
            <a:r>
              <a:rPr lang="en-US" altLang="ko-KR" sz="1500" dirty="0">
                <a:solidFill>
                  <a:srgbClr val="953D46"/>
                </a:solidFill>
              </a:rPr>
              <a:t>b</a:t>
            </a:r>
            <a:r>
              <a:rPr lang="ko-KR" altLang="en-US" sz="1500" dirty="0">
                <a:solidFill>
                  <a:srgbClr val="953D46"/>
                </a:solidFill>
              </a:rPr>
              <a:t>를 곱한 결과를 </a:t>
            </a:r>
            <a:r>
              <a:rPr lang="ko-KR" altLang="en-US" sz="1500" dirty="0" smtClean="0">
                <a:solidFill>
                  <a:srgbClr val="953D46"/>
                </a:solidFill>
              </a:rPr>
              <a:t>출력</a:t>
            </a:r>
            <a:endParaRPr lang="en-US" altLang="ko-KR" sz="1500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7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문자열이란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5" y="1355147"/>
            <a:ext cx="8112973" cy="5299845"/>
          </a:xfrm>
        </p:spPr>
        <p:txBody>
          <a:bodyPr>
            <a:noAutofit/>
          </a:bodyPr>
          <a:lstStyle/>
          <a:p>
            <a:r>
              <a:rPr lang="ko-KR" altLang="en-US" dirty="0"/>
              <a:t>속으로 </a:t>
            </a:r>
            <a:r>
              <a:rPr lang="en-US" altLang="ko-KR" dirty="0"/>
              <a:t>20</a:t>
            </a:r>
            <a:r>
              <a:rPr lang="ko-KR" altLang="en-US" dirty="0"/>
              <a:t>초를 세어 </a:t>
            </a:r>
            <a:r>
              <a:rPr lang="ko-KR" altLang="en-US" dirty="0" smtClean="0"/>
              <a:t>맞히는 </a:t>
            </a:r>
            <a:r>
              <a:rPr lang="ko-KR" altLang="en-US" dirty="0"/>
              <a:t>프</a:t>
            </a:r>
            <a:r>
              <a:rPr lang="ko-KR" altLang="en-US" dirty="0" smtClean="0"/>
              <a:t>로그램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400" dirty="0" smtClean="0"/>
              <a:t>             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500" dirty="0" smtClean="0"/>
              <a:t>   </a:t>
            </a:r>
            <a:r>
              <a:rPr lang="en-US" altLang="ko-KR" sz="1500" dirty="0" smtClean="0">
                <a:solidFill>
                  <a:srgbClr val="FFC000"/>
                </a:solidFill>
              </a:rPr>
              <a:t>import</a:t>
            </a:r>
            <a:r>
              <a:rPr lang="en-US" altLang="ko-KR" sz="1500" dirty="0" smtClean="0"/>
              <a:t> time</a:t>
            </a:r>
          </a:p>
          <a:p>
            <a:pPr marL="0" indent="0">
              <a:buNone/>
            </a:pP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</a:t>
            </a:r>
            <a:r>
              <a:rPr lang="en-US" altLang="ko-KR" sz="1500" dirty="0" smtClean="0">
                <a:solidFill>
                  <a:srgbClr val="7030A0"/>
                </a:solidFill>
              </a:rPr>
              <a:t>input</a:t>
            </a:r>
            <a:r>
              <a:rPr lang="en-US" altLang="ko-KR" sz="1500" dirty="0"/>
              <a:t>(</a:t>
            </a:r>
            <a:r>
              <a:rPr lang="en-US" altLang="ko-KR" sz="1500" dirty="0">
                <a:solidFill>
                  <a:srgbClr val="78AA28"/>
                </a:solidFill>
              </a:rPr>
              <a:t>"</a:t>
            </a:r>
            <a:r>
              <a:rPr lang="ko-KR" altLang="en-US" sz="1500" dirty="0" err="1">
                <a:solidFill>
                  <a:srgbClr val="78AA28"/>
                </a:solidFill>
              </a:rPr>
              <a:t>엔터를</a:t>
            </a:r>
            <a:r>
              <a:rPr lang="ko-KR" altLang="en-US" sz="1500" dirty="0">
                <a:solidFill>
                  <a:srgbClr val="78AA28"/>
                </a:solidFill>
              </a:rPr>
              <a:t> 누르고 </a:t>
            </a:r>
            <a:r>
              <a:rPr lang="en-US" altLang="ko-KR" sz="1500" dirty="0">
                <a:solidFill>
                  <a:srgbClr val="78AA28"/>
                </a:solidFill>
              </a:rPr>
              <a:t>20</a:t>
            </a:r>
            <a:r>
              <a:rPr lang="ko-KR" altLang="en-US" sz="1500" dirty="0">
                <a:solidFill>
                  <a:srgbClr val="78AA28"/>
                </a:solidFill>
              </a:rPr>
              <a:t>초를 셉니다</a:t>
            </a:r>
            <a:r>
              <a:rPr lang="en-US" altLang="ko-KR" sz="1500" dirty="0" smtClean="0">
                <a:solidFill>
                  <a:srgbClr val="78AA28"/>
                </a:solidFill>
              </a:rPr>
              <a:t>."</a:t>
            </a:r>
            <a:r>
              <a:rPr lang="en-US" altLang="ko-KR" sz="1500" dirty="0" smtClean="0"/>
              <a:t>)</a:t>
            </a:r>
            <a:br>
              <a:rPr lang="en-US" altLang="ko-KR" sz="1500" dirty="0" smtClean="0"/>
            </a:br>
            <a:r>
              <a:rPr lang="en-US" altLang="ko-KR" sz="1500" dirty="0" smtClean="0"/>
              <a:t>   start </a:t>
            </a:r>
            <a:r>
              <a:rPr lang="en-US" altLang="ko-KR" sz="1500" dirty="0"/>
              <a:t>= </a:t>
            </a:r>
            <a:r>
              <a:rPr lang="en-US" altLang="ko-KR" sz="1500" dirty="0" err="1"/>
              <a:t>time.time</a:t>
            </a:r>
            <a:r>
              <a:rPr lang="en-US" altLang="ko-KR" sz="1500" dirty="0" smtClean="0"/>
              <a:t>()</a:t>
            </a:r>
          </a:p>
          <a:p>
            <a:pPr marL="0" indent="0">
              <a:buNone/>
            </a:pP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</a:t>
            </a:r>
            <a:r>
              <a:rPr lang="en-US" altLang="ko-KR" sz="1500" dirty="0" smtClean="0">
                <a:solidFill>
                  <a:srgbClr val="7030A0"/>
                </a:solidFill>
              </a:rPr>
              <a:t>input</a:t>
            </a:r>
            <a:r>
              <a:rPr lang="en-US" altLang="ko-KR" sz="1500" dirty="0"/>
              <a:t>(</a:t>
            </a:r>
            <a:r>
              <a:rPr lang="en-US" altLang="ko-KR" sz="1500" dirty="0">
                <a:solidFill>
                  <a:srgbClr val="78AA28"/>
                </a:solidFill>
              </a:rPr>
              <a:t>"20</a:t>
            </a:r>
            <a:r>
              <a:rPr lang="ko-KR" altLang="en-US" sz="1500" dirty="0">
                <a:solidFill>
                  <a:srgbClr val="78AA28"/>
                </a:solidFill>
              </a:rPr>
              <a:t>초 후에 다시 </a:t>
            </a:r>
            <a:r>
              <a:rPr lang="ko-KR" altLang="en-US" sz="1500" dirty="0" err="1">
                <a:solidFill>
                  <a:srgbClr val="78AA28"/>
                </a:solidFill>
              </a:rPr>
              <a:t>엔터를</a:t>
            </a:r>
            <a:r>
              <a:rPr lang="ko-KR" altLang="en-US" sz="1500" dirty="0">
                <a:solidFill>
                  <a:srgbClr val="78AA28"/>
                </a:solidFill>
              </a:rPr>
              <a:t> 누릅니다</a:t>
            </a:r>
            <a:r>
              <a:rPr lang="en-US" altLang="ko-KR" sz="1500" dirty="0" smtClean="0">
                <a:solidFill>
                  <a:srgbClr val="78AA28"/>
                </a:solidFill>
              </a:rPr>
              <a:t>."</a:t>
            </a:r>
            <a:r>
              <a:rPr lang="en-US" altLang="ko-KR" sz="1500" dirty="0" smtClean="0"/>
              <a:t>)</a:t>
            </a:r>
            <a:br>
              <a:rPr lang="en-US" altLang="ko-KR" sz="1500" dirty="0" smtClean="0"/>
            </a:br>
            <a:r>
              <a:rPr lang="en-US" altLang="ko-KR" sz="1500" dirty="0" smtClean="0"/>
              <a:t>   end </a:t>
            </a:r>
            <a:r>
              <a:rPr lang="en-US" altLang="ko-KR" sz="1500" dirty="0"/>
              <a:t>= </a:t>
            </a:r>
            <a:r>
              <a:rPr lang="en-US" altLang="ko-KR" sz="1500" dirty="0" err="1"/>
              <a:t>time.time</a:t>
            </a:r>
            <a:r>
              <a:rPr lang="en-US" altLang="ko-KR" sz="1500" dirty="0" smtClean="0"/>
              <a:t>()</a:t>
            </a:r>
            <a:br>
              <a:rPr lang="en-US" altLang="ko-KR" sz="1500" dirty="0" smtClean="0"/>
            </a:b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et </a:t>
            </a:r>
            <a:r>
              <a:rPr lang="en-US" altLang="ko-KR" sz="1500" dirty="0"/>
              <a:t>= end - </a:t>
            </a:r>
            <a:r>
              <a:rPr lang="en-US" altLang="ko-KR" sz="1500" dirty="0" smtClean="0"/>
              <a:t>start</a:t>
            </a:r>
            <a:br>
              <a:rPr lang="en-US" altLang="ko-KR" sz="1500" dirty="0" smtClean="0"/>
            </a:br>
            <a:r>
              <a:rPr lang="en-US" altLang="ko-KR" sz="1500" dirty="0" smtClean="0"/>
              <a:t>   print</a:t>
            </a:r>
            <a:r>
              <a:rPr lang="en-US" altLang="ko-KR" sz="1500" dirty="0"/>
              <a:t>(</a:t>
            </a:r>
            <a:r>
              <a:rPr lang="en-US" altLang="ko-KR" sz="1500" dirty="0">
                <a:solidFill>
                  <a:srgbClr val="78AA28"/>
                </a:solidFill>
              </a:rPr>
              <a:t>"</a:t>
            </a:r>
            <a:r>
              <a:rPr lang="ko-KR" altLang="en-US" sz="1500" dirty="0">
                <a:solidFill>
                  <a:srgbClr val="78AA28"/>
                </a:solidFill>
              </a:rPr>
              <a:t>실제 시간 </a:t>
            </a:r>
            <a:r>
              <a:rPr lang="en-US" altLang="ko-KR" sz="1500" dirty="0">
                <a:solidFill>
                  <a:srgbClr val="78AA28"/>
                </a:solidFill>
              </a:rPr>
              <a:t>:"</a:t>
            </a:r>
            <a:r>
              <a:rPr lang="en-US" altLang="ko-KR" sz="1500" dirty="0"/>
              <a:t>, et, </a:t>
            </a:r>
            <a:r>
              <a:rPr lang="en-US" altLang="ko-KR" sz="1500" dirty="0">
                <a:solidFill>
                  <a:srgbClr val="78AA28"/>
                </a:solidFill>
              </a:rPr>
              <a:t>"</a:t>
            </a:r>
            <a:r>
              <a:rPr lang="ko-KR" altLang="en-US" sz="1500" dirty="0">
                <a:solidFill>
                  <a:srgbClr val="78AA28"/>
                </a:solidFill>
              </a:rPr>
              <a:t>초</a:t>
            </a:r>
            <a:r>
              <a:rPr lang="en-US" altLang="ko-KR" sz="1500" dirty="0" smtClean="0">
                <a:solidFill>
                  <a:srgbClr val="78AA28"/>
                </a:solidFill>
              </a:rPr>
              <a:t>"</a:t>
            </a:r>
            <a:r>
              <a:rPr lang="en-US" altLang="ko-KR" sz="1500" dirty="0" smtClean="0"/>
              <a:t>)</a:t>
            </a:r>
          </a:p>
          <a:p>
            <a:pPr marL="0" indent="0">
              <a:buNone/>
            </a:pPr>
            <a:r>
              <a:rPr lang="en-US" altLang="ko-KR" sz="1500" dirty="0" smtClean="0"/>
              <a:t>   print</a:t>
            </a:r>
            <a:r>
              <a:rPr lang="en-US" altLang="ko-KR" sz="1500" dirty="0"/>
              <a:t>(</a:t>
            </a:r>
            <a:r>
              <a:rPr lang="en-US" altLang="ko-KR" sz="1500" dirty="0">
                <a:solidFill>
                  <a:srgbClr val="78AA28"/>
                </a:solidFill>
              </a:rPr>
              <a:t>"</a:t>
            </a:r>
            <a:r>
              <a:rPr lang="ko-KR" altLang="en-US" sz="1500" dirty="0">
                <a:solidFill>
                  <a:srgbClr val="78AA28"/>
                </a:solidFill>
              </a:rPr>
              <a:t>차이 </a:t>
            </a:r>
            <a:r>
              <a:rPr lang="en-US" altLang="ko-KR" sz="1500" dirty="0">
                <a:solidFill>
                  <a:srgbClr val="78AA28"/>
                </a:solidFill>
              </a:rPr>
              <a:t>:"</a:t>
            </a:r>
            <a:r>
              <a:rPr lang="en-US" altLang="ko-KR" sz="1500" dirty="0"/>
              <a:t>, abs(et - 20), </a:t>
            </a:r>
            <a:r>
              <a:rPr lang="en-US" altLang="ko-KR" sz="1500" dirty="0">
                <a:solidFill>
                  <a:srgbClr val="78AA28"/>
                </a:solidFill>
              </a:rPr>
              <a:t>"</a:t>
            </a:r>
            <a:r>
              <a:rPr lang="ko-KR" altLang="en-US" sz="1500" dirty="0">
                <a:solidFill>
                  <a:srgbClr val="78AA28"/>
                </a:solidFill>
              </a:rPr>
              <a:t>초</a:t>
            </a:r>
            <a:r>
              <a:rPr lang="en-US" altLang="ko-KR" sz="1500" dirty="0">
                <a:solidFill>
                  <a:srgbClr val="78AA28"/>
                </a:solidFill>
              </a:rPr>
              <a:t>"</a:t>
            </a:r>
            <a:r>
              <a:rPr lang="en-US" altLang="ko-KR" sz="1500" dirty="0"/>
              <a:t>)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endParaRPr lang="en-US" altLang="ko-KR" sz="1500" dirty="0"/>
          </a:p>
          <a:p>
            <a:r>
              <a:rPr lang="ko-KR" altLang="en-US" sz="1500" dirty="0" smtClean="0"/>
              <a:t>실행결과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  </a:t>
            </a:r>
            <a:br>
              <a:rPr lang="en-US" altLang="ko-KR" sz="1500" dirty="0" smtClean="0"/>
            </a:br>
            <a:r>
              <a:rPr lang="ko-KR" altLang="en-US" sz="1500" dirty="0" err="1"/>
              <a:t>엔터를</a:t>
            </a:r>
            <a:r>
              <a:rPr lang="ko-KR" altLang="en-US" sz="1500" dirty="0"/>
              <a:t> 누르고 </a:t>
            </a:r>
            <a:r>
              <a:rPr lang="en-US" altLang="ko-KR" sz="1500" dirty="0"/>
              <a:t>20</a:t>
            </a:r>
            <a:r>
              <a:rPr lang="ko-KR" altLang="en-US" sz="1500" dirty="0"/>
              <a:t>초를 </a:t>
            </a:r>
            <a:r>
              <a:rPr lang="ko-KR" altLang="en-US" sz="1500" dirty="0" smtClean="0"/>
              <a:t>셈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20</a:t>
            </a:r>
            <a:r>
              <a:rPr lang="ko-KR" altLang="en-US" sz="1500" dirty="0"/>
              <a:t>초 후에 다시 </a:t>
            </a:r>
            <a:r>
              <a:rPr lang="ko-KR" altLang="en-US" sz="1500" dirty="0" err="1"/>
              <a:t>엔터를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누름</a:t>
            </a: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ko-KR" altLang="en-US" sz="1500" dirty="0" smtClean="0"/>
              <a:t>실제 </a:t>
            </a:r>
            <a:r>
              <a:rPr lang="ko-KR" altLang="en-US" sz="1500" dirty="0"/>
              <a:t>시간 </a:t>
            </a:r>
            <a:r>
              <a:rPr lang="en-US" altLang="ko-KR" sz="1500" dirty="0"/>
              <a:t>: 20.608863830566406 </a:t>
            </a:r>
            <a:r>
              <a:rPr lang="ko-KR" altLang="en-US" sz="1500" dirty="0" smtClean="0"/>
              <a:t>초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차이 </a:t>
            </a:r>
            <a:r>
              <a:rPr lang="en-US" altLang="ko-KR" sz="1500" dirty="0"/>
              <a:t>: 0.6088638305664062 </a:t>
            </a:r>
            <a:r>
              <a:rPr lang="ko-KR" altLang="en-US" sz="1500" dirty="0"/>
              <a:t>초</a:t>
            </a:r>
            <a:endParaRPr lang="en-US" altLang="ko-KR" sz="15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843790" y="3717035"/>
            <a:ext cx="6336770" cy="8064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>
                <a:solidFill>
                  <a:srgbClr val="953D46"/>
                </a:solidFill>
              </a:rPr>
              <a:t># end </a:t>
            </a:r>
            <a:r>
              <a:rPr lang="ko-KR" altLang="en-US" sz="1600" dirty="0">
                <a:solidFill>
                  <a:srgbClr val="953D46"/>
                </a:solidFill>
              </a:rPr>
              <a:t>시간에서 </a:t>
            </a:r>
            <a:r>
              <a:rPr lang="en-US" altLang="ko-KR" sz="1600" dirty="0">
                <a:solidFill>
                  <a:srgbClr val="953D46"/>
                </a:solidFill>
              </a:rPr>
              <a:t>start </a:t>
            </a:r>
            <a:r>
              <a:rPr lang="ko-KR" altLang="en-US" sz="1600" dirty="0">
                <a:solidFill>
                  <a:srgbClr val="953D46"/>
                </a:solidFill>
              </a:rPr>
              <a:t>시간을 </a:t>
            </a:r>
            <a:r>
              <a:rPr lang="ko-KR" altLang="en-US" sz="1600" dirty="0" smtClean="0">
                <a:solidFill>
                  <a:srgbClr val="953D46"/>
                </a:solidFill>
              </a:rPr>
              <a:t>빼면 </a:t>
            </a:r>
            <a:r>
              <a:rPr lang="ko-KR" altLang="en-US" sz="1600" dirty="0">
                <a:solidFill>
                  <a:srgbClr val="953D46"/>
                </a:solidFill>
              </a:rPr>
              <a:t>실제 걸린 시간을 계산할 </a:t>
            </a:r>
            <a:r>
              <a:rPr lang="ko-KR" altLang="en-US" sz="1600" dirty="0" smtClean="0">
                <a:solidFill>
                  <a:srgbClr val="953D46"/>
                </a:solidFill>
              </a:rPr>
              <a:t>수 있음</a:t>
            </a:r>
            <a:r>
              <a:rPr lang="en-US" altLang="ko-KR" sz="1600" dirty="0">
                <a:solidFill>
                  <a:srgbClr val="953D46"/>
                </a:solidFill>
              </a:rPr>
              <a:t/>
            </a:r>
            <a:br>
              <a:rPr lang="en-US" altLang="ko-KR" sz="1600" dirty="0">
                <a:solidFill>
                  <a:srgbClr val="953D46"/>
                </a:solidFill>
              </a:rPr>
            </a:br>
            <a:endParaRPr lang="en-US" altLang="ko-KR" sz="1600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3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4</a:t>
            </a:r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문자열이란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38183" y="1412755"/>
            <a:ext cx="8112973" cy="4435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프로그램의 </a:t>
            </a:r>
            <a:r>
              <a:rPr lang="ko-KR" altLang="en-US" dirty="0"/>
              <a:t>전체적인 흐름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b="1" dirty="0">
                <a:solidFill>
                  <a:srgbClr val="386CE4"/>
                </a:solidFill>
                <a:latin typeface="DIN-Bold"/>
              </a:rPr>
              <a:t>1 </a:t>
            </a:r>
            <a:r>
              <a:rPr lang="en-US" altLang="ko-KR" sz="1600" dirty="0">
                <a:solidFill>
                  <a:srgbClr val="386CE4"/>
                </a:solidFill>
                <a:latin typeface="YDVYGOStd11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첫 번째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input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문장은 사용자에게 </a:t>
            </a:r>
            <a:r>
              <a:rPr lang="en-US" altLang="ko-KR" sz="1600" dirty="0">
                <a:solidFill>
                  <a:srgbClr val="000000"/>
                </a:solidFill>
                <a:latin typeface="Helvetica" panose="020B0604020202020204" pitchFamily="34" charset="0"/>
              </a:rPr>
              <a:t>Enter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를 누르고 </a:t>
            </a:r>
            <a:r>
              <a:rPr lang="en-US" altLang="ko-KR" sz="1600" dirty="0">
                <a:solidFill>
                  <a:srgbClr val="000000"/>
                </a:solidFill>
                <a:latin typeface="AGaramond-Regular"/>
              </a:rPr>
              <a:t>20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초를 세라고 알려 준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뒤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YDVYMjOStd12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    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입력을 기다림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latin typeface="YDVYMjOStd12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YDVYMjOStd12"/>
              </a:rPr>
            </a:br>
            <a:r>
              <a:rPr lang="en-US" altLang="ko-KR" sz="1600" b="1" dirty="0">
                <a:solidFill>
                  <a:srgbClr val="386CE4"/>
                </a:solidFill>
                <a:latin typeface="DIN-Bold"/>
              </a:rPr>
              <a:t>2 </a:t>
            </a:r>
            <a:r>
              <a:rPr lang="en-US" altLang="ko-KR" sz="1600" dirty="0">
                <a:solidFill>
                  <a:srgbClr val="386CE4"/>
                </a:solidFill>
                <a:latin typeface="YDVYGOStd11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사용자가 </a:t>
            </a:r>
            <a:r>
              <a:rPr lang="en-US" altLang="ko-KR" sz="1600" dirty="0">
                <a:solidFill>
                  <a:srgbClr val="000000"/>
                </a:solidFill>
                <a:latin typeface="Helvetica" panose="020B0604020202020204" pitchFamily="34" charset="0"/>
              </a:rPr>
              <a:t>Enter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를 누르면 다음 문장이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실행됨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. </a:t>
            </a:r>
            <a:br>
              <a:rPr lang="en-US" altLang="ko-KR" sz="1600" dirty="0" smtClean="0">
                <a:solidFill>
                  <a:srgbClr val="000000"/>
                </a:solidFill>
                <a:latin typeface="YDVYMjOStd12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    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이때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time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기능이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현재 시각을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start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변수에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기록함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latin typeface="YDVYMjOStd12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YDVYMjOStd12"/>
              </a:rPr>
            </a:br>
            <a:r>
              <a:rPr lang="en-US" altLang="ko-KR" sz="1600" b="1" dirty="0">
                <a:solidFill>
                  <a:srgbClr val="386CE4"/>
                </a:solidFill>
                <a:latin typeface="DIN-Bold"/>
              </a:rPr>
              <a:t>3 </a:t>
            </a:r>
            <a:r>
              <a:rPr lang="en-US" altLang="ko-KR" sz="1600" dirty="0">
                <a:solidFill>
                  <a:srgbClr val="386CE4"/>
                </a:solidFill>
                <a:latin typeface="YDVYGOStd11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두 번째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input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문장은 </a:t>
            </a:r>
            <a:r>
              <a:rPr lang="en-US" altLang="ko-KR" sz="1600" dirty="0">
                <a:solidFill>
                  <a:srgbClr val="000000"/>
                </a:solidFill>
                <a:latin typeface="AGaramond-Regular"/>
              </a:rPr>
              <a:t>20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초 후 다시 </a:t>
            </a:r>
            <a:r>
              <a:rPr lang="en-US" altLang="ko-KR" sz="1600" dirty="0">
                <a:solidFill>
                  <a:srgbClr val="000000"/>
                </a:solidFill>
                <a:latin typeface="Helvetica" panose="020B0604020202020204" pitchFamily="34" charset="0"/>
              </a:rPr>
              <a:t>Enter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를 누르라고 표시한 뒤 입력을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기다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림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latin typeface="YDVYMjOStd12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YDVYMjOStd12"/>
              </a:rPr>
            </a:br>
            <a:r>
              <a:rPr lang="en-US" altLang="ko-KR" sz="1600" b="1" dirty="0">
                <a:solidFill>
                  <a:srgbClr val="386CE4"/>
                </a:solidFill>
                <a:latin typeface="DIN-Bold"/>
              </a:rPr>
              <a:t>4 </a:t>
            </a:r>
            <a:r>
              <a:rPr lang="en-US" altLang="ko-KR" sz="1600" dirty="0">
                <a:solidFill>
                  <a:srgbClr val="386CE4"/>
                </a:solidFill>
                <a:latin typeface="YDVYGOStd11"/>
              </a:rPr>
              <a:t>| </a:t>
            </a:r>
            <a:r>
              <a:rPr lang="en-US" altLang="ko-KR" sz="1600" dirty="0">
                <a:solidFill>
                  <a:srgbClr val="000000"/>
                </a:solidFill>
                <a:latin typeface="AGaramond-Regular"/>
              </a:rPr>
              <a:t>20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초가 되었다고 판단한 사용자가 다시 </a:t>
            </a:r>
            <a:r>
              <a:rPr lang="en-US" altLang="ko-KR" sz="1600" dirty="0">
                <a:solidFill>
                  <a:srgbClr val="000000"/>
                </a:solidFill>
                <a:latin typeface="Helvetica" panose="020B0604020202020204" pitchFamily="34" charset="0"/>
              </a:rPr>
              <a:t>Enter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를 누르면 다음 문장으로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실행이 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YDVYMjOStd12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    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넘어가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end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변수에 현재 시각을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기록함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latin typeface="YDVYMjOStd12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YDVYMjOStd12"/>
              </a:rPr>
            </a:br>
            <a:r>
              <a:rPr lang="en-US" altLang="ko-KR" sz="1600" b="1" dirty="0">
                <a:solidFill>
                  <a:srgbClr val="386CE4"/>
                </a:solidFill>
                <a:latin typeface="DIN-Bold"/>
              </a:rPr>
              <a:t>5 </a:t>
            </a:r>
            <a:r>
              <a:rPr lang="en-US" altLang="ko-KR" sz="1600" dirty="0">
                <a:solidFill>
                  <a:srgbClr val="386CE4"/>
                </a:solidFill>
                <a:latin typeface="YDVYGOStd11"/>
              </a:rPr>
              <a:t>|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end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시간에서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start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시간을 뺀 시간</a:t>
            </a:r>
            <a:r>
              <a:rPr lang="en-US" altLang="ko-KR" sz="1600" dirty="0">
                <a:solidFill>
                  <a:srgbClr val="000000"/>
                </a:solidFill>
                <a:latin typeface="YDVYMjOStd12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즉 실제로 기다린 시간을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et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변수에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저장함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.</a:t>
            </a:r>
            <a:endParaRPr lang="en-US" altLang="ko-KR" sz="1600" dirty="0">
              <a:solidFill>
                <a:srgbClr val="000000"/>
              </a:solidFill>
              <a:latin typeface="YDVYMjOStd12"/>
            </a:endParaRPr>
          </a:p>
          <a:p>
            <a:pPr marL="0" indent="0">
              <a:buNone/>
            </a:pPr>
            <a:r>
              <a:rPr lang="en-US" altLang="ko-KR" sz="1600" b="1" dirty="0" smtClean="0">
                <a:solidFill>
                  <a:srgbClr val="386CE4"/>
                </a:solidFill>
                <a:latin typeface="DIN-Bold"/>
              </a:rPr>
              <a:t>6 </a:t>
            </a:r>
            <a:r>
              <a:rPr lang="en-US" altLang="ko-KR" sz="1600" dirty="0">
                <a:solidFill>
                  <a:srgbClr val="386CE4"/>
                </a:solidFill>
                <a:latin typeface="YDVYGOStd11"/>
              </a:rPr>
              <a:t>|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print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명령으로 실제 걸린 시간인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et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값을 화면에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보여줌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.</a:t>
            </a:r>
            <a:r>
              <a:rPr lang="en-US" altLang="ko-KR" sz="1600" dirty="0">
                <a:solidFill>
                  <a:srgbClr val="000000"/>
                </a:solidFill>
                <a:latin typeface="YDVYMjOStd12"/>
              </a:rPr>
              <a:t/>
            </a:r>
            <a:br>
              <a:rPr lang="en-US" altLang="ko-KR" sz="1600" dirty="0">
                <a:solidFill>
                  <a:srgbClr val="000000"/>
                </a:solidFill>
                <a:latin typeface="YDVYMjOStd12"/>
              </a:rPr>
            </a:br>
            <a:r>
              <a:rPr lang="en-US" altLang="ko-KR" sz="1600" b="1" dirty="0">
                <a:solidFill>
                  <a:srgbClr val="386CE4"/>
                </a:solidFill>
                <a:latin typeface="DIN-Bold"/>
              </a:rPr>
              <a:t>7 </a:t>
            </a:r>
            <a:r>
              <a:rPr lang="en-US" altLang="ko-KR" sz="1600" dirty="0">
                <a:solidFill>
                  <a:srgbClr val="386CE4"/>
                </a:solidFill>
                <a:latin typeface="YDVYGOStd11"/>
              </a:rPr>
              <a:t>|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실제 걸린 시간과 </a:t>
            </a:r>
            <a:r>
              <a:rPr lang="en-US" altLang="ko-KR" sz="1600" dirty="0">
                <a:solidFill>
                  <a:srgbClr val="000000"/>
                </a:solidFill>
                <a:latin typeface="AGaramond-Regular"/>
              </a:rPr>
              <a:t>20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초의 차이를 계산하여 화면에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보여줌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.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abs()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는 ‘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절댓값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’을 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YDVYMjOStd12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    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구하는 </a:t>
            </a:r>
            <a:r>
              <a:rPr lang="ko-KR" altLang="en-US" sz="1600" dirty="0" err="1">
                <a:solidFill>
                  <a:srgbClr val="000000"/>
                </a:solidFill>
                <a:latin typeface="YDVYMjOStd12"/>
              </a:rPr>
              <a:t>파이썬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 기능으로 계산 결과는 양의 부호</a:t>
            </a:r>
            <a:r>
              <a:rPr lang="en-US" altLang="ko-KR" sz="1600" dirty="0">
                <a:solidFill>
                  <a:srgbClr val="000000"/>
                </a:solidFill>
                <a:latin typeface="YDVYMjOStd12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+</a:t>
            </a:r>
            <a:r>
              <a:rPr lang="en-US" altLang="ko-KR" sz="1600" dirty="0">
                <a:solidFill>
                  <a:srgbClr val="000000"/>
                </a:solidFill>
                <a:latin typeface="YDVYMjOStd12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든 음의 부호</a:t>
            </a:r>
            <a:r>
              <a:rPr lang="en-US" altLang="ko-KR" sz="1600" dirty="0">
                <a:solidFill>
                  <a:srgbClr val="000000"/>
                </a:solidFill>
                <a:latin typeface="YDVYMjOStd12"/>
              </a:rPr>
              <a:t>(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-</a:t>
            </a:r>
            <a:r>
              <a:rPr lang="en-US" altLang="ko-KR" sz="1600" dirty="0">
                <a:solidFill>
                  <a:srgbClr val="000000"/>
                </a:solidFill>
                <a:latin typeface="YDVYMjOStd12"/>
              </a:rPr>
              <a:t>)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든 부호를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뺀 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YDVYMjOStd12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    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값이 됨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사용자가 </a:t>
            </a:r>
            <a:r>
              <a:rPr lang="en-US" altLang="ko-KR" sz="1600" dirty="0">
                <a:solidFill>
                  <a:srgbClr val="000000"/>
                </a:solidFill>
                <a:latin typeface="AGaramond-Regular"/>
              </a:rPr>
              <a:t>20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초보다 빠르게 세면 </a:t>
            </a:r>
            <a:r>
              <a:rPr lang="ko-KR" altLang="en-US" sz="1600" dirty="0" err="1">
                <a:solidFill>
                  <a:srgbClr val="000000"/>
                </a:solidFill>
                <a:latin typeface="YDVYMjOStd12"/>
              </a:rPr>
              <a:t>결괏값이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 음수가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되는데 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이때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음의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부호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/>
            </a:r>
            <a:br>
              <a:rPr lang="en-US" altLang="ko-KR" sz="1600" dirty="0" smtClean="0">
                <a:solidFill>
                  <a:srgbClr val="000000"/>
                </a:solidFill>
                <a:latin typeface="YDVYMjOStd12"/>
              </a:rPr>
            </a:b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     (</a:t>
            </a:r>
            <a:r>
              <a:rPr lang="en-US" altLang="ko-KR" sz="1600" dirty="0" smtClean="0">
                <a:solidFill>
                  <a:srgbClr val="000000"/>
                </a:solidFill>
                <a:latin typeface="NanumGothicCoding"/>
              </a:rPr>
              <a:t>-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)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를 빼기 위해 </a:t>
            </a:r>
            <a:r>
              <a:rPr lang="en-US" altLang="ko-KR" sz="1600" dirty="0">
                <a:solidFill>
                  <a:srgbClr val="000000"/>
                </a:solidFill>
                <a:latin typeface="NanumGothicCoding"/>
              </a:rPr>
              <a:t>abs()</a:t>
            </a:r>
            <a:r>
              <a:rPr lang="ko-KR" altLang="en-US" sz="1600" dirty="0">
                <a:solidFill>
                  <a:srgbClr val="000000"/>
                </a:solidFill>
                <a:latin typeface="YDVYMjOStd12"/>
              </a:rPr>
              <a:t>를 </a:t>
            </a:r>
            <a:r>
              <a:rPr lang="ko-KR" altLang="en-US" sz="1600" dirty="0" smtClean="0">
                <a:solidFill>
                  <a:srgbClr val="000000"/>
                </a:solidFill>
                <a:latin typeface="YDVYMjOStd12"/>
              </a:rPr>
              <a:t>사용했음</a:t>
            </a:r>
            <a:r>
              <a:rPr lang="en-US" altLang="ko-KR" sz="1600" dirty="0" smtClean="0">
                <a:solidFill>
                  <a:srgbClr val="000000"/>
                </a:solidFill>
                <a:latin typeface="YDVYMjOStd12"/>
              </a:rPr>
              <a:t>.</a:t>
            </a:r>
            <a:endParaRPr lang="en-US" altLang="ko-KR" sz="1600" dirty="0"/>
          </a:p>
          <a:p>
            <a:endParaRPr lang="en-US" altLang="ko-KR" sz="1400" dirty="0">
              <a:solidFill>
                <a:srgbClr val="000000"/>
              </a:solidFill>
              <a:latin typeface="YDVYMjOStd12"/>
            </a:endParaRPr>
          </a:p>
        </p:txBody>
      </p:sp>
    </p:spTree>
    <p:extLst>
      <p:ext uri="{BB962C8B-B14F-4D97-AF65-F5344CB8AC3E}">
        <p14:creationId xmlns:p14="http://schemas.microsoft.com/office/powerpoint/2010/main" val="400024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08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True/False </a:t>
            </a:r>
            <a:r>
              <a:rPr lang="ko-KR" altLang="en-US" dirty="0"/>
              <a:t>판단하기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969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/>
              <a:t>True/False </a:t>
            </a:r>
            <a:r>
              <a:rPr lang="ko-KR" altLang="en-US" sz="2800" b="1" dirty="0"/>
              <a:t>판단하기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/>
              <a:t>True/False</a:t>
            </a:r>
            <a:r>
              <a:rPr lang="ko-KR" altLang="en-US" sz="2000" b="1" dirty="0"/>
              <a:t>와 비교 </a:t>
            </a:r>
            <a:r>
              <a:rPr lang="ko-KR" altLang="en-US" sz="2000" b="1" dirty="0" smtClean="0"/>
              <a:t>연산자</a:t>
            </a:r>
            <a:endParaRPr lang="en-US" altLang="ko-KR" sz="2000" b="1" dirty="0" smtClean="0"/>
          </a:p>
          <a:p>
            <a:pPr>
              <a:lnSpc>
                <a:spcPct val="110000"/>
              </a:lnSpc>
            </a:pPr>
            <a:endParaRPr lang="en-US" altLang="ko-KR" sz="2000" b="1" dirty="0" smtClean="0"/>
          </a:p>
          <a:p>
            <a:pPr>
              <a:lnSpc>
                <a:spcPct val="110000"/>
              </a:lnSpc>
            </a:pPr>
            <a:r>
              <a:rPr lang="ko-KR" altLang="en-US" sz="2000" b="1" dirty="0" smtClean="0"/>
              <a:t>판단 </a:t>
            </a:r>
            <a:r>
              <a:rPr lang="ko-KR" altLang="en-US" sz="2000" b="1" dirty="0"/>
              <a:t>명령어 </a:t>
            </a:r>
            <a:r>
              <a:rPr lang="en-US" altLang="ko-KR" sz="2000" b="1" dirty="0" smtClean="0"/>
              <a:t>if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224136" y="2924944"/>
            <a:ext cx="675341" cy="475740"/>
            <a:chOff x="395536" y="1757809"/>
            <a:chExt cx="720080" cy="507256"/>
          </a:xfrm>
        </p:grpSpPr>
        <p:sp>
          <p:nvSpPr>
            <p:cNvPr id="12" name="순서도: 처리 11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5536" y="1772816"/>
              <a:ext cx="720080" cy="49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92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133632"/>
              </p:ext>
            </p:extLst>
          </p:nvPr>
        </p:nvGraphicFramePr>
        <p:xfrm>
          <a:off x="1000366" y="1412755"/>
          <a:ext cx="6912798" cy="4183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9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연산자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예 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8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==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양쪽이 같다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같으면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다르면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False).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== 3 → True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== 7 → False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8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!=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양쪽이 다르다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다르면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True, 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같으면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False).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!= 3 → False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!= 7 → True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43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왼쪽이 오른쪽보다 작다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&lt; 7 → True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&lt; 3 → False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43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왼쪽이 오른쪽보다 크다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&gt; 3 → True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&gt; 7 → False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8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&lt;=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왼쪽이 오른쪽보다 작거나 같다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&lt;= 7 → True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 &lt;= 3 → True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4845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&gt;=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왼쪽이 오른쪽보다 크거나 같다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&gt;= 3 → True</a:t>
                      </a:r>
                    </a:p>
                    <a:p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 &gt;= 7 → True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True/False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와 비교 연산자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0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521743"/>
              </p:ext>
            </p:extLst>
          </p:nvPr>
        </p:nvGraphicFramePr>
        <p:xfrm>
          <a:off x="1057973" y="2046432"/>
          <a:ext cx="6912798" cy="215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2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2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연산자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8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4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3==7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 같은지 판단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(False)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446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a=3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변수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을 저장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534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A==3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변수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저장된 값이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과 같은지 판단</a:t>
                      </a:r>
                    </a:p>
                    <a:p>
                      <a:pPr algn="l"/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※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현재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에 저장된 값에 따라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True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인지 </a:t>
                      </a:r>
                      <a:r>
                        <a:rPr lang="en-US" altLang="ko-K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False</a:t>
                      </a:r>
                      <a:r>
                        <a:rPr lang="ko-KR" altLang="en-US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인지 결정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39552" y="476672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rgbClr val="953D46"/>
                </a:solidFill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True/False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와 비교 연산자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11560" y="1470362"/>
            <a:ext cx="8105496" cy="4964629"/>
          </a:xfrm>
        </p:spPr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비교 연산자</a:t>
            </a:r>
            <a:r>
              <a:rPr lang="en-US" altLang="ko-KR" dirty="0"/>
              <a:t>(==)</a:t>
            </a:r>
            <a:r>
              <a:rPr lang="ko-KR" altLang="en-US" dirty="0"/>
              <a:t>와 대입 연산자</a:t>
            </a:r>
            <a:r>
              <a:rPr lang="en-US" altLang="ko-KR" dirty="0"/>
              <a:t>(=)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3073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판단 명령어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if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if </a:t>
            </a:r>
            <a:r>
              <a:rPr lang="ko-KR" altLang="en-US" dirty="0"/>
              <a:t>비교할 문장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True</a:t>
            </a:r>
            <a:r>
              <a:rPr lang="ko-KR" altLang="en-US" dirty="0"/>
              <a:t>일 때 실행할 문장</a:t>
            </a:r>
            <a:r>
              <a:rPr lang="en-US" altLang="ko-KR" dirty="0"/>
              <a:t>(</a:t>
            </a:r>
            <a:r>
              <a:rPr lang="ko-KR" altLang="en-US" dirty="0"/>
              <a:t>들여쓰기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if </a:t>
            </a:r>
            <a:r>
              <a:rPr lang="ko-KR" altLang="en-US" dirty="0" smtClean="0"/>
              <a:t>비교할 문장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/>
              <a:t>   True</a:t>
            </a:r>
            <a:r>
              <a:rPr lang="ko-KR" altLang="en-US" dirty="0" smtClean="0"/>
              <a:t>일 때 실행할 문장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들여쓰기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else:</a:t>
            </a:r>
            <a:br>
              <a:rPr lang="en-US" altLang="ko-KR" dirty="0" smtClean="0"/>
            </a:br>
            <a:r>
              <a:rPr lang="en-US" altLang="ko-KR" dirty="0" smtClean="0"/>
              <a:t>   False</a:t>
            </a:r>
            <a:r>
              <a:rPr lang="ko-KR" altLang="en-US" dirty="0" smtClean="0"/>
              <a:t>일 때 실행할 문장</a:t>
            </a:r>
            <a:r>
              <a:rPr lang="en-US" altLang="ko-KR" dirty="0" smtClean="0"/>
              <a:t>(</a:t>
            </a:r>
            <a:r>
              <a:rPr lang="ko-KR" altLang="en-US" dirty="0" smtClean="0"/>
              <a:t>들여쓰기</a:t>
            </a:r>
            <a:r>
              <a:rPr lang="en-US" altLang="ko-KR" dirty="0" smtClean="0"/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80626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판단 명령어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if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7068569" cy="5242238"/>
          </a:xfrm>
        </p:spPr>
        <p:txBody>
          <a:bodyPr>
            <a:noAutofit/>
          </a:bodyPr>
          <a:lstStyle/>
          <a:p>
            <a:r>
              <a:rPr lang="en-US" altLang="ko-KR" sz="1700" dirty="0"/>
              <a:t> </a:t>
            </a:r>
            <a:r>
              <a:rPr lang="en-US" altLang="ko-KR" sz="1600" b="1" dirty="0"/>
              <a:t>if </a:t>
            </a:r>
            <a:r>
              <a:rPr lang="ko-KR" altLang="en-US" sz="1600" b="1" dirty="0"/>
              <a:t>판단문과 </a:t>
            </a:r>
            <a:r>
              <a:rPr lang="en-US" altLang="ko-KR" sz="1600" b="1" dirty="0"/>
              <a:t>if-else</a:t>
            </a:r>
            <a:r>
              <a:rPr lang="ko-KR" altLang="en-US" sz="1600" b="1" dirty="0"/>
              <a:t>로 판단하는 프로그램</a:t>
            </a:r>
            <a:endParaRPr lang="en-US" altLang="ko-KR" sz="1700" dirty="0"/>
          </a:p>
          <a:p>
            <a:pPr marL="0" indent="0">
              <a:buNone/>
            </a:pPr>
            <a:r>
              <a:rPr lang="en-US" altLang="ko-KR" sz="1700" dirty="0" smtClean="0"/>
              <a:t>    a </a:t>
            </a:r>
            <a:r>
              <a:rPr lang="en-US" altLang="ko-KR" sz="1700" dirty="0"/>
              <a:t>= </a:t>
            </a:r>
            <a:r>
              <a:rPr lang="en-US" altLang="ko-KR" sz="1700" dirty="0" smtClean="0"/>
              <a:t>3</a:t>
            </a:r>
            <a:br>
              <a:rPr lang="en-US" altLang="ko-KR" sz="1700" dirty="0" smtClean="0"/>
            </a:br>
            <a:r>
              <a:rPr lang="en-US" altLang="ko-KR" sz="1700" dirty="0" smtClean="0"/>
              <a:t>   </a:t>
            </a:r>
            <a:br>
              <a:rPr lang="en-US" altLang="ko-KR" sz="1700" dirty="0" smtClean="0"/>
            </a:br>
            <a:r>
              <a:rPr lang="en-US" altLang="ko-KR" sz="1700" dirty="0" smtClean="0"/>
              <a:t>    if </a:t>
            </a:r>
            <a:r>
              <a:rPr lang="en-US" altLang="ko-KR" sz="1700" dirty="0"/>
              <a:t>a == 2</a:t>
            </a:r>
            <a:r>
              <a:rPr lang="en-US" altLang="ko-KR" sz="1700" dirty="0" smtClean="0"/>
              <a:t>:</a:t>
            </a:r>
            <a:br>
              <a:rPr lang="en-US" altLang="ko-KR" sz="1700" dirty="0" smtClean="0"/>
            </a:br>
            <a:r>
              <a:rPr lang="en-US" altLang="ko-KR" sz="1700" dirty="0" smtClean="0"/>
              <a:t>       print</a:t>
            </a:r>
            <a:r>
              <a:rPr lang="en-US" altLang="ko-KR" sz="1700" dirty="0"/>
              <a:t>("A</a:t>
            </a:r>
            <a:r>
              <a:rPr lang="en-US" altLang="ko-KR" sz="1700" dirty="0" smtClean="0"/>
              <a:t>")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    if </a:t>
            </a:r>
            <a:r>
              <a:rPr lang="en-US" altLang="ko-KR" sz="1700" dirty="0"/>
              <a:t>a == 3</a:t>
            </a:r>
            <a:r>
              <a:rPr lang="en-US" altLang="ko-KR" sz="1700" dirty="0" smtClean="0"/>
              <a:t>:</a:t>
            </a:r>
            <a:br>
              <a:rPr lang="en-US" altLang="ko-KR" sz="1700" dirty="0" smtClean="0"/>
            </a:br>
            <a:r>
              <a:rPr lang="en-US" altLang="ko-KR" sz="1700" dirty="0" smtClean="0"/>
              <a:t>       print</a:t>
            </a:r>
            <a:r>
              <a:rPr lang="en-US" altLang="ko-KR" sz="1700" dirty="0"/>
              <a:t>("B</a:t>
            </a:r>
            <a:r>
              <a:rPr lang="en-US" altLang="ko-KR" sz="1700" dirty="0" smtClean="0"/>
              <a:t>")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    if </a:t>
            </a:r>
            <a:r>
              <a:rPr lang="en-US" altLang="ko-KR" sz="1700" dirty="0"/>
              <a:t>a == 4</a:t>
            </a:r>
            <a:r>
              <a:rPr lang="en-US" altLang="ko-KR" sz="1700" dirty="0" smtClean="0"/>
              <a:t>:</a:t>
            </a:r>
            <a:br>
              <a:rPr lang="en-US" altLang="ko-KR" sz="1700" dirty="0" smtClean="0"/>
            </a:br>
            <a:r>
              <a:rPr lang="en-US" altLang="ko-KR" sz="1700" dirty="0" smtClean="0"/>
              <a:t>       print</a:t>
            </a:r>
            <a:r>
              <a:rPr lang="en-US" altLang="ko-KR" sz="1700" dirty="0"/>
              <a:t>("C</a:t>
            </a:r>
            <a:r>
              <a:rPr lang="en-US" altLang="ko-KR" sz="1700" dirty="0" smtClean="0"/>
              <a:t>")</a:t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    else:</a:t>
            </a:r>
            <a:br>
              <a:rPr lang="en-US" altLang="ko-KR" sz="1700" dirty="0" smtClean="0"/>
            </a:br>
            <a:r>
              <a:rPr lang="en-US" altLang="ko-KR" sz="1700" dirty="0" smtClean="0"/>
              <a:t>       print</a:t>
            </a:r>
            <a:r>
              <a:rPr lang="en-US" altLang="ko-KR" sz="1700" dirty="0"/>
              <a:t>("</a:t>
            </a:r>
            <a:r>
              <a:rPr lang="en-US" altLang="ko-KR" sz="1700" dirty="0" smtClean="0"/>
              <a:t>D)</a:t>
            </a:r>
            <a:br>
              <a:rPr lang="en-US" altLang="ko-KR" sz="1700" dirty="0" smtClean="0"/>
            </a:br>
            <a:r>
              <a:rPr lang="en-US" altLang="ko-KR" sz="200" dirty="0" smtClean="0"/>
              <a:t>                            </a:t>
            </a:r>
          </a:p>
          <a:p>
            <a:r>
              <a:rPr lang="ko-KR" altLang="en-US" sz="1700" dirty="0" smtClean="0"/>
              <a:t>실행결과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>B</a:t>
            </a:r>
            <a:br>
              <a:rPr lang="en-US" altLang="ko-KR" sz="1700" dirty="0" smtClean="0"/>
            </a:br>
            <a:r>
              <a:rPr lang="en-US" altLang="ko-KR" sz="1700" dirty="0" smtClean="0"/>
              <a:t>D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728576" y="1700790"/>
            <a:ext cx="5530272" cy="4093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700" dirty="0" smtClean="0">
                <a:solidFill>
                  <a:srgbClr val="953D46"/>
                </a:solidFill>
              </a:rPr>
              <a:t># </a:t>
            </a:r>
            <a:r>
              <a:rPr lang="ko-KR" altLang="en-US" sz="1700" dirty="0" smtClean="0">
                <a:solidFill>
                  <a:srgbClr val="953D46"/>
                </a:solidFill>
              </a:rPr>
              <a:t>변수 </a:t>
            </a:r>
            <a:r>
              <a:rPr lang="en-US" altLang="ko-KR" sz="1700" dirty="0" smtClean="0">
                <a:solidFill>
                  <a:srgbClr val="953D46"/>
                </a:solidFill>
              </a:rPr>
              <a:t>a</a:t>
            </a:r>
            <a:r>
              <a:rPr lang="ko-KR" altLang="en-US" sz="1700" dirty="0" smtClean="0">
                <a:solidFill>
                  <a:srgbClr val="953D46"/>
                </a:solidFill>
              </a:rPr>
              <a:t>에 </a:t>
            </a:r>
            <a:r>
              <a:rPr lang="en-US" altLang="ko-KR" sz="1700" dirty="0" smtClean="0">
                <a:solidFill>
                  <a:srgbClr val="953D46"/>
                </a:solidFill>
              </a:rPr>
              <a:t>3</a:t>
            </a:r>
            <a:r>
              <a:rPr lang="ko-KR" altLang="en-US" sz="1700" dirty="0" smtClean="0">
                <a:solidFill>
                  <a:srgbClr val="953D46"/>
                </a:solidFill>
              </a:rPr>
              <a:t>을 저장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# a</a:t>
            </a:r>
            <a:r>
              <a:rPr lang="ko-KR" altLang="en-US" sz="1700" dirty="0" smtClean="0">
                <a:solidFill>
                  <a:srgbClr val="953D46"/>
                </a:solidFill>
              </a:rPr>
              <a:t>가 </a:t>
            </a:r>
            <a:r>
              <a:rPr lang="en-US" altLang="ko-KR" sz="1700" dirty="0" smtClean="0">
                <a:solidFill>
                  <a:srgbClr val="953D46"/>
                </a:solidFill>
              </a:rPr>
              <a:t>2</a:t>
            </a:r>
            <a:r>
              <a:rPr lang="ko-KR" altLang="en-US" sz="1700" dirty="0" smtClean="0">
                <a:solidFill>
                  <a:srgbClr val="953D46"/>
                </a:solidFill>
              </a:rPr>
              <a:t>와 같은지 비교함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# False</a:t>
            </a:r>
            <a:r>
              <a:rPr lang="ko-KR" altLang="en-US" sz="1700" dirty="0" smtClean="0">
                <a:solidFill>
                  <a:srgbClr val="953D46"/>
                </a:solidFill>
              </a:rPr>
              <a:t>이므로 이 부분은 실행되지 않음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# a</a:t>
            </a:r>
            <a:r>
              <a:rPr lang="ko-KR" altLang="en-US" sz="1700" dirty="0" smtClean="0">
                <a:solidFill>
                  <a:srgbClr val="953D46"/>
                </a:solidFill>
              </a:rPr>
              <a:t>가 </a:t>
            </a:r>
            <a:r>
              <a:rPr lang="en-US" altLang="ko-KR" sz="1700" dirty="0" smtClean="0">
                <a:solidFill>
                  <a:srgbClr val="953D46"/>
                </a:solidFill>
              </a:rPr>
              <a:t>3</a:t>
            </a:r>
            <a:r>
              <a:rPr lang="ko-KR" altLang="en-US" sz="1700" dirty="0" smtClean="0">
                <a:solidFill>
                  <a:srgbClr val="953D46"/>
                </a:solidFill>
              </a:rPr>
              <a:t>과 같은지 비교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# True</a:t>
            </a:r>
            <a:r>
              <a:rPr lang="ko-KR" altLang="en-US" sz="1700" dirty="0" smtClean="0">
                <a:solidFill>
                  <a:srgbClr val="953D46"/>
                </a:solidFill>
              </a:rPr>
              <a:t>이므로 이 부분이 실행됨</a:t>
            </a:r>
            <a:r>
              <a:rPr lang="en-US" altLang="ko-KR" sz="1700" dirty="0" smtClean="0">
                <a:solidFill>
                  <a:srgbClr val="953D46"/>
                </a:solidFill>
              </a:rPr>
              <a:t>.</a:t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# a</a:t>
            </a:r>
            <a:r>
              <a:rPr lang="ko-KR" altLang="en-US" sz="1700" dirty="0" smtClean="0">
                <a:solidFill>
                  <a:srgbClr val="953D46"/>
                </a:solidFill>
              </a:rPr>
              <a:t>가 </a:t>
            </a:r>
            <a:r>
              <a:rPr lang="en-US" altLang="ko-KR" sz="1700" dirty="0" smtClean="0">
                <a:solidFill>
                  <a:srgbClr val="953D46"/>
                </a:solidFill>
              </a:rPr>
              <a:t>4</a:t>
            </a:r>
            <a:r>
              <a:rPr lang="ko-KR" altLang="en-US" sz="1700" dirty="0" smtClean="0">
                <a:solidFill>
                  <a:srgbClr val="953D46"/>
                </a:solidFill>
              </a:rPr>
              <a:t>와 같은지 비교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# False</a:t>
            </a:r>
            <a:r>
              <a:rPr lang="ko-KR" altLang="en-US" sz="1700" dirty="0" smtClean="0">
                <a:solidFill>
                  <a:srgbClr val="953D46"/>
                </a:solidFill>
              </a:rPr>
              <a:t>이므로 이 부분은 실행되지 않음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># print(“C”) </a:t>
            </a:r>
            <a:r>
              <a:rPr lang="ko-KR" altLang="en-US" sz="1700" dirty="0" smtClean="0">
                <a:solidFill>
                  <a:srgbClr val="953D46"/>
                </a:solidFill>
              </a:rPr>
              <a:t>대신 이 부분이 실행됨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endParaRPr lang="en-US" altLang="ko-KR" sz="1700" dirty="0" smtClean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8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ko-KR" altLang="en-US" dirty="0" err="1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</a:t>
            </a:r>
            <a:r>
              <a:rPr lang="ko-KR" altLang="en-US" dirty="0" smtClean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설치하기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3" y="2334467"/>
            <a:ext cx="7555380" cy="3299145"/>
          </a:xfrm>
        </p:spPr>
      </p:pic>
      <p:sp>
        <p:nvSpPr>
          <p:cNvPr id="10" name="순서도: 처리 9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499340" y="1501724"/>
            <a:ext cx="8105496" cy="496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3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4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5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3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 IDLE </a:t>
            </a:r>
            <a:r>
              <a:rPr lang="ko-KR" altLang="en-US" dirty="0" smtClean="0"/>
              <a:t>프로그램이 화면에 나타남</a:t>
            </a:r>
            <a:r>
              <a:rPr lang="en-US" altLang="ko-K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0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순서도: 처리 7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판단 명령어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if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8994" y="1355147"/>
            <a:ext cx="7068569" cy="5242238"/>
          </a:xfrm>
        </p:spPr>
        <p:txBody>
          <a:bodyPr>
            <a:noAutofit/>
          </a:bodyPr>
          <a:lstStyle/>
          <a:p>
            <a:r>
              <a:rPr lang="en-US" altLang="ko-KR" sz="1700" dirty="0"/>
              <a:t> </a:t>
            </a:r>
            <a:r>
              <a:rPr lang="ko-KR" altLang="en-US" sz="1600" b="1" dirty="0"/>
              <a:t>덧셈 문제를 </a:t>
            </a:r>
            <a:r>
              <a:rPr lang="ko-KR" altLang="en-US" sz="1600" b="1" dirty="0" smtClean="0"/>
              <a:t>맞히는 프로그램</a:t>
            </a:r>
            <a:endParaRPr lang="en-US" altLang="ko-KR" sz="1700" dirty="0" smtClean="0"/>
          </a:p>
          <a:p>
            <a:pPr marL="0" indent="0">
              <a:buNone/>
            </a:pPr>
            <a:r>
              <a:rPr lang="en-US" altLang="ko-KR" sz="1600" dirty="0" smtClean="0"/>
              <a:t>    x = input("12+23 = ")</a:t>
            </a:r>
            <a:br>
              <a:rPr lang="en-US" altLang="ko-KR" sz="1600" dirty="0" smtClean="0"/>
            </a:br>
            <a:r>
              <a:rPr lang="en-US" altLang="ko-KR" sz="1600" dirty="0" smtClean="0"/>
              <a:t>    a =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(x)</a:t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</a:t>
            </a:r>
            <a:r>
              <a:rPr lang="en-US" altLang="ko-KR" sz="1600" b="1" dirty="0" smtClean="0"/>
              <a:t>if </a:t>
            </a:r>
            <a:r>
              <a:rPr lang="en-US" altLang="ko-KR" sz="1600" dirty="0" smtClean="0"/>
              <a:t>a == 12+23: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print("</a:t>
            </a:r>
            <a:r>
              <a:rPr lang="ko-KR" altLang="en-US" sz="1600" dirty="0" smtClean="0"/>
              <a:t>천재</a:t>
            </a:r>
            <a:r>
              <a:rPr lang="en-US" altLang="ko-KR" sz="1600" dirty="0" smtClean="0"/>
              <a:t>!")</a:t>
            </a:r>
            <a:br>
              <a:rPr lang="en-US" altLang="ko-KR" sz="1600" dirty="0" smtClean="0"/>
            </a:br>
            <a:r>
              <a:rPr lang="en-US" altLang="ko-KR" sz="1600" dirty="0" smtClean="0"/>
              <a:t>    else:</a:t>
            </a:r>
            <a:br>
              <a:rPr lang="en-US" altLang="ko-KR" sz="1600" dirty="0" smtClean="0"/>
            </a:br>
            <a:r>
              <a:rPr lang="en-US" altLang="ko-KR" sz="1600" dirty="0" smtClean="0"/>
              <a:t>        print("</a:t>
            </a:r>
            <a:r>
              <a:rPr lang="ko-KR" altLang="en-US" sz="1600" dirty="0" smtClean="0"/>
              <a:t>바보</a:t>
            </a:r>
            <a:r>
              <a:rPr lang="en-US" altLang="ko-KR" sz="1600" dirty="0" smtClean="0"/>
              <a:t>?")</a:t>
            </a:r>
            <a:br>
              <a:rPr lang="en-US" altLang="ko-KR" sz="1600" dirty="0" smtClean="0"/>
            </a:br>
            <a:endParaRPr lang="en-US" altLang="ko-KR" sz="1600" dirty="0"/>
          </a:p>
          <a:p>
            <a:pPr marL="334963" lvl="1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</a:p>
          <a:p>
            <a:pPr marL="0" indent="0">
              <a:buNone/>
            </a:pP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7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362253" y="1700790"/>
            <a:ext cx="6451984" cy="806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dirty="0">
                <a:solidFill>
                  <a:srgbClr val="953D46"/>
                </a:solidFill>
              </a:rPr>
              <a:t># </a:t>
            </a:r>
            <a:r>
              <a:rPr lang="ko-KR" altLang="en-US" sz="1600" dirty="0">
                <a:solidFill>
                  <a:srgbClr val="953D46"/>
                </a:solidFill>
              </a:rPr>
              <a:t>문제를 보여 주고 답을 </a:t>
            </a:r>
            <a:r>
              <a:rPr lang="ko-KR" altLang="en-US" sz="1600" dirty="0" err="1">
                <a:solidFill>
                  <a:srgbClr val="953D46"/>
                </a:solidFill>
              </a:rPr>
              <a:t>입력받아</a:t>
            </a:r>
            <a:r>
              <a:rPr lang="ko-KR" altLang="en-US" sz="1600" dirty="0">
                <a:solidFill>
                  <a:srgbClr val="953D46"/>
                </a:solidFill>
              </a:rPr>
              <a:t> </a:t>
            </a:r>
            <a:r>
              <a:rPr lang="en-US" altLang="ko-KR" sz="1600" dirty="0">
                <a:solidFill>
                  <a:srgbClr val="953D46"/>
                </a:solidFill>
              </a:rPr>
              <a:t>x</a:t>
            </a:r>
            <a:r>
              <a:rPr lang="ko-KR" altLang="en-US" sz="1600" dirty="0">
                <a:solidFill>
                  <a:srgbClr val="953D46"/>
                </a:solidFill>
              </a:rPr>
              <a:t>에 </a:t>
            </a:r>
            <a:r>
              <a:rPr lang="ko-KR" altLang="en-US" sz="1600" dirty="0" smtClean="0">
                <a:solidFill>
                  <a:srgbClr val="953D46"/>
                </a:solidFill>
              </a:rPr>
              <a:t>저장</a:t>
            </a:r>
            <a:r>
              <a:rPr lang="en-US" altLang="ko-KR" sz="1600" dirty="0" smtClean="0">
                <a:solidFill>
                  <a:srgbClr val="953D46"/>
                </a:solidFill>
              </a:rPr>
              <a:t>(</a:t>
            </a:r>
            <a:r>
              <a:rPr lang="ko-KR" altLang="en-US" sz="1600" dirty="0" smtClean="0">
                <a:solidFill>
                  <a:srgbClr val="953D46"/>
                </a:solidFill>
              </a:rPr>
              <a:t>문자열임</a:t>
            </a:r>
            <a:r>
              <a:rPr lang="en-US" altLang="ko-KR" sz="1600" dirty="0" smtClean="0">
                <a:solidFill>
                  <a:srgbClr val="953D46"/>
                </a:solidFill>
              </a:rPr>
              <a:t>).</a:t>
            </a:r>
            <a:r>
              <a:rPr lang="en-US" altLang="ko-KR" sz="1600" dirty="0">
                <a:solidFill>
                  <a:srgbClr val="953D46"/>
                </a:solidFill>
              </a:rPr>
              <a:t/>
            </a:r>
            <a:br>
              <a:rPr lang="en-US" altLang="ko-KR" sz="1600" dirty="0">
                <a:solidFill>
                  <a:srgbClr val="953D46"/>
                </a:solidFill>
              </a:rPr>
            </a:br>
            <a:r>
              <a:rPr lang="en-US" altLang="ko-KR" sz="1600" dirty="0">
                <a:solidFill>
                  <a:srgbClr val="953D46"/>
                </a:solidFill>
              </a:rPr>
              <a:t># </a:t>
            </a:r>
            <a:r>
              <a:rPr lang="ko-KR" altLang="en-US" sz="1600" dirty="0">
                <a:solidFill>
                  <a:srgbClr val="953D46"/>
                </a:solidFill>
              </a:rPr>
              <a:t>숫자를 비교할 수 있게 </a:t>
            </a:r>
            <a:r>
              <a:rPr lang="en-US" altLang="ko-KR" sz="1600" dirty="0">
                <a:solidFill>
                  <a:srgbClr val="953D46"/>
                </a:solidFill>
              </a:rPr>
              <a:t>x</a:t>
            </a:r>
            <a:r>
              <a:rPr lang="ko-KR" altLang="en-US" sz="1600" dirty="0">
                <a:solidFill>
                  <a:srgbClr val="953D46"/>
                </a:solidFill>
              </a:rPr>
              <a:t>에 저장된 문자열을 정수로 </a:t>
            </a:r>
            <a:r>
              <a:rPr lang="ko-KR" altLang="en-US" sz="1600" dirty="0" smtClean="0">
                <a:solidFill>
                  <a:srgbClr val="953D46"/>
                </a:solidFill>
              </a:rPr>
              <a:t>바꿈</a:t>
            </a:r>
            <a:endParaRPr lang="en-US" altLang="ko-KR" sz="1600" dirty="0" smtClean="0">
              <a:solidFill>
                <a:srgbClr val="953D46"/>
              </a:solidFill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66330" y="4811568"/>
            <a:ext cx="1515314" cy="1013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/>
              <a:t> </a:t>
            </a:r>
            <a:r>
              <a:rPr lang="ko-KR" altLang="en-US" sz="1600" dirty="0"/>
              <a:t>실행결과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12+23 = 33</a:t>
            </a:r>
            <a:br>
              <a:rPr lang="en-US" altLang="ko-KR" sz="1600" dirty="0"/>
            </a:br>
            <a:r>
              <a:rPr lang="ko-KR" altLang="en-US" sz="1600" dirty="0"/>
              <a:t>바보</a:t>
            </a:r>
            <a:r>
              <a:rPr lang="en-US" altLang="ko-KR" sz="1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882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09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828452" y="1906719"/>
            <a:ext cx="8121680" cy="1522281"/>
          </a:xfrm>
        </p:spPr>
        <p:txBody>
          <a:bodyPr/>
          <a:lstStyle/>
          <a:p>
            <a:r>
              <a:rPr lang="en-US" altLang="ko-KR" dirty="0"/>
              <a:t>random </a:t>
            </a:r>
            <a:r>
              <a:rPr lang="ko-KR" altLang="en-US" dirty="0"/>
              <a:t>모듈로 임의의 수 뽑기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41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4" name="직사각형 3"/>
          <p:cNvSpPr/>
          <p:nvPr/>
        </p:nvSpPr>
        <p:spPr>
          <a:xfrm>
            <a:off x="107504" y="620688"/>
            <a:ext cx="86409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/>
              <a:t>random </a:t>
            </a:r>
            <a:r>
              <a:rPr lang="ko-KR" altLang="en-US" sz="2800" b="1" dirty="0"/>
              <a:t>모듈로 임의의 수 뽑기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1268760"/>
            <a:ext cx="9144000" cy="0"/>
          </a:xfrm>
          <a:prstGeom prst="line">
            <a:avLst/>
          </a:prstGeom>
          <a:ln w="57150">
            <a:solidFill>
              <a:srgbClr val="F848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한쪽 모서리가 잘린 사각형 5"/>
          <p:cNvSpPr/>
          <p:nvPr/>
        </p:nvSpPr>
        <p:spPr>
          <a:xfrm>
            <a:off x="107504" y="1412776"/>
            <a:ext cx="8964488" cy="4680520"/>
          </a:xfrm>
          <a:prstGeom prst="snip1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224136" y="2276872"/>
            <a:ext cx="675341" cy="447056"/>
            <a:chOff x="395536" y="1757809"/>
            <a:chExt cx="720080" cy="476672"/>
          </a:xfrm>
        </p:grpSpPr>
        <p:sp>
          <p:nvSpPr>
            <p:cNvPr id="8" name="순서도: 처리 7"/>
            <p:cNvSpPr/>
            <p:nvPr/>
          </p:nvSpPr>
          <p:spPr>
            <a:xfrm>
              <a:off x="504056" y="1757809"/>
              <a:ext cx="539552" cy="476672"/>
            </a:xfrm>
            <a:prstGeom prst="flowChartProcess">
              <a:avLst/>
            </a:prstGeom>
            <a:solidFill>
              <a:srgbClr val="F84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95536" y="1772816"/>
              <a:ext cx="72008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872208" y="2262621"/>
            <a:ext cx="6372200" cy="411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000" b="1" dirty="0"/>
              <a:t>random </a:t>
            </a:r>
            <a:r>
              <a:rPr lang="ko-KR" altLang="en-US" sz="2000" b="1" dirty="0"/>
              <a:t>모듈이란</a:t>
            </a:r>
            <a:r>
              <a:rPr lang="en-US" altLang="ko-KR" sz="2000" b="1" dirty="0"/>
              <a:t>?</a:t>
            </a:r>
            <a:endParaRPr lang="en-US" altLang="ko-K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908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random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모듈이란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임의의 수</a:t>
            </a:r>
            <a:r>
              <a:rPr lang="en-US" altLang="ko-KR" dirty="0"/>
              <a:t>(</a:t>
            </a:r>
            <a:r>
              <a:rPr lang="ko-KR" altLang="en-US" dirty="0"/>
              <a:t>컴퓨터가 아무렇게나 </a:t>
            </a:r>
            <a:r>
              <a:rPr lang="ko-KR" altLang="en-US" dirty="0" smtClean="0"/>
              <a:t>생성한 무작위의 </a:t>
            </a:r>
            <a:r>
              <a:rPr lang="ko-KR" altLang="en-US" dirty="0"/>
              <a:t>수</a:t>
            </a:r>
            <a:r>
              <a:rPr lang="en-US" altLang="ko-KR" dirty="0"/>
              <a:t>)</a:t>
            </a:r>
            <a:r>
              <a:rPr lang="ko-KR" altLang="en-US" dirty="0"/>
              <a:t>를 뽑는 기능을 </a:t>
            </a:r>
            <a:r>
              <a:rPr lang="ko-KR" altLang="en-US" dirty="0" smtClean="0"/>
              <a:t>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ko-KR" altLang="en-US" dirty="0" smtClean="0"/>
              <a:t>구현하는 기능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 smtClean="0"/>
          </a:p>
          <a:p>
            <a:r>
              <a:rPr lang="en-US" altLang="ko-KR" dirty="0" smtClean="0"/>
              <a:t>range(a</a:t>
            </a:r>
            <a:r>
              <a:rPr lang="en-US" altLang="ko-KR" dirty="0"/>
              <a:t>, b)</a:t>
            </a:r>
            <a:r>
              <a:rPr lang="ko-KR" altLang="en-US" dirty="0"/>
              <a:t>와 </a:t>
            </a:r>
            <a:r>
              <a:rPr lang="en-US" altLang="ko-KR" dirty="0" err="1"/>
              <a:t>random.randint</a:t>
            </a:r>
            <a:r>
              <a:rPr lang="en-US" altLang="ko-KR" dirty="0"/>
              <a:t>(a, </a:t>
            </a:r>
            <a:r>
              <a:rPr lang="en-US" altLang="ko-KR" dirty="0" smtClean="0"/>
              <a:t>b)</a:t>
            </a:r>
            <a:endParaRPr lang="ko-KR" altLang="en-US" dirty="0" smtClean="0"/>
          </a:p>
          <a:p>
            <a:pPr lvl="1"/>
            <a:r>
              <a:rPr lang="en-US" altLang="ko-KR" dirty="0" smtClean="0"/>
              <a:t>range(a, b)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for </a:t>
            </a:r>
            <a:r>
              <a:rPr lang="ko-KR" altLang="en-US" dirty="0" err="1" smtClean="0"/>
              <a:t>반복문에서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b </a:t>
            </a:r>
            <a:r>
              <a:rPr lang="ko-KR" altLang="en-US" dirty="0" smtClean="0"/>
              <a:t>직전까지의 정수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 b-1)</a:t>
            </a:r>
            <a:r>
              <a:rPr lang="ko-KR" altLang="en-US" dirty="0" smtClean="0"/>
              <a:t>를 하나씩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 </a:t>
            </a:r>
            <a:r>
              <a:rPr lang="ko-KR" altLang="en-US" dirty="0" smtClean="0"/>
              <a:t>반복할 때 사용하는 명령어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err="1" smtClean="0"/>
              <a:t>random.randint</a:t>
            </a:r>
            <a:r>
              <a:rPr lang="en-US" altLang="ko-KR" dirty="0" smtClean="0"/>
              <a:t>(a</a:t>
            </a:r>
            <a:r>
              <a:rPr lang="en-US" altLang="ko-KR" dirty="0"/>
              <a:t>, b)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부터 </a:t>
            </a:r>
            <a:r>
              <a:rPr lang="en-US" altLang="ko-KR" dirty="0"/>
              <a:t>b</a:t>
            </a:r>
            <a:r>
              <a:rPr lang="ko-KR" altLang="en-US" dirty="0"/>
              <a:t>까지의 임의의 정수를 만들어 내는 </a:t>
            </a:r>
            <a:r>
              <a:rPr lang="ko-KR" altLang="en-US" dirty="0" smtClean="0"/>
              <a:t>명령어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차이점 </a:t>
            </a:r>
            <a:r>
              <a:rPr lang="en-US" altLang="ko-KR" dirty="0"/>
              <a:t>: range</a:t>
            </a:r>
            <a:r>
              <a:rPr lang="ko-KR" altLang="en-US" dirty="0"/>
              <a:t>는 </a:t>
            </a:r>
            <a:r>
              <a:rPr lang="en-US" altLang="ko-KR" dirty="0"/>
              <a:t>b</a:t>
            </a:r>
            <a:r>
              <a:rPr lang="ko-KR" altLang="en-US" dirty="0"/>
              <a:t>가 제외되고 </a:t>
            </a:r>
            <a:r>
              <a:rPr lang="en-US" altLang="ko-KR" dirty="0" err="1"/>
              <a:t>randint</a:t>
            </a:r>
            <a:r>
              <a:rPr lang="ko-KR" altLang="en-US" dirty="0"/>
              <a:t>는 </a:t>
            </a: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ko-KR" altLang="en-US" dirty="0" smtClean="0"/>
              <a:t>포함됨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en-US" altLang="ko-KR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23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random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모듈이란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마음대로 걷는 거북이 </a:t>
            </a:r>
            <a:r>
              <a:rPr lang="en-US" altLang="ko-KR" dirty="0"/>
              <a:t>1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</a:t>
            </a:r>
            <a:r>
              <a:rPr lang="en-US" altLang="ko-KR" dirty="0"/>
              <a:t>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random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t.shape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8AA28"/>
                </a:solidFill>
              </a:rPr>
              <a:t>"turtle"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t.speed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range</a:t>
            </a:r>
            <a:r>
              <a:rPr lang="en-US" altLang="ko-KR" dirty="0"/>
              <a:t>(500</a:t>
            </a:r>
            <a:r>
              <a:rPr lang="en-US" altLang="ko-KR" dirty="0" smtClean="0"/>
              <a:t>):</a:t>
            </a:r>
            <a:br>
              <a:rPr lang="en-US" altLang="ko-KR" dirty="0" smtClean="0"/>
            </a:br>
            <a:r>
              <a:rPr lang="en-US" altLang="ko-KR" dirty="0" smtClean="0"/>
              <a:t>     a </a:t>
            </a:r>
            <a:r>
              <a:rPr lang="en-US" altLang="ko-KR" dirty="0"/>
              <a:t>= </a:t>
            </a:r>
            <a:r>
              <a:rPr lang="en-US" altLang="ko-KR" dirty="0" err="1"/>
              <a:t>random.randint</a:t>
            </a:r>
            <a:r>
              <a:rPr lang="en-US" altLang="ko-KR" dirty="0"/>
              <a:t>(1, 360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t.setheading</a:t>
            </a:r>
            <a:r>
              <a:rPr lang="en-US" altLang="ko-KR" dirty="0" smtClean="0"/>
              <a:t>(a)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(10)</a:t>
            </a:r>
            <a:endParaRPr lang="ko-KR" altLang="en-US" dirty="0"/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531243" y="1700790"/>
            <a:ext cx="5415058" cy="3209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‘</a:t>
            </a:r>
            <a:r>
              <a:rPr lang="ko-KR" altLang="en-US" dirty="0" smtClean="0">
                <a:solidFill>
                  <a:srgbClr val="953D46"/>
                </a:solidFill>
              </a:rPr>
              <a:t>거북이’ 모양의 거북이 그래픽을 사용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거북이를 </a:t>
            </a:r>
            <a:r>
              <a:rPr lang="en-US" altLang="ko-KR" dirty="0" smtClean="0">
                <a:solidFill>
                  <a:srgbClr val="953D46"/>
                </a:solidFill>
              </a:rPr>
              <a:t>500</a:t>
            </a:r>
            <a:r>
              <a:rPr lang="ko-KR" altLang="en-US" dirty="0" smtClean="0">
                <a:solidFill>
                  <a:srgbClr val="953D46"/>
                </a:solidFill>
              </a:rPr>
              <a:t>번 움직임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1~360</a:t>
            </a:r>
            <a:r>
              <a:rPr lang="ko-KR" altLang="en-US" dirty="0" smtClean="0">
                <a:solidFill>
                  <a:srgbClr val="953D46"/>
                </a:solidFill>
              </a:rPr>
              <a:t>에서 아무 수나 골라 </a:t>
            </a:r>
            <a:r>
              <a:rPr lang="en-US" altLang="ko-KR" dirty="0" smtClean="0">
                <a:solidFill>
                  <a:srgbClr val="953D46"/>
                </a:solidFill>
              </a:rPr>
              <a:t>a</a:t>
            </a:r>
            <a:r>
              <a:rPr lang="ko-KR" altLang="en-US" dirty="0" smtClean="0">
                <a:solidFill>
                  <a:srgbClr val="953D46"/>
                </a:solidFill>
              </a:rPr>
              <a:t>에 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 방향을 </a:t>
            </a:r>
            <a:r>
              <a:rPr lang="en-US" altLang="ko-KR" dirty="0" smtClean="0">
                <a:solidFill>
                  <a:srgbClr val="953D46"/>
                </a:solidFill>
              </a:rPr>
              <a:t>a </a:t>
            </a:r>
            <a:r>
              <a:rPr lang="ko-KR" altLang="en-US" dirty="0" smtClean="0">
                <a:solidFill>
                  <a:srgbClr val="953D46"/>
                </a:solidFill>
              </a:rPr>
              <a:t>각도로 돌림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거북이가 </a:t>
            </a:r>
            <a:r>
              <a:rPr lang="en-US" altLang="ko-KR" dirty="0" smtClean="0">
                <a:solidFill>
                  <a:srgbClr val="953D46"/>
                </a:solidFill>
              </a:rPr>
              <a:t>10</a:t>
            </a:r>
            <a:r>
              <a:rPr lang="ko-KR" altLang="en-US" dirty="0" smtClean="0">
                <a:solidFill>
                  <a:srgbClr val="953D46"/>
                </a:solidFill>
              </a:rPr>
              <a:t>만큼 앞으로 이동</a:t>
            </a:r>
            <a:endParaRPr lang="ko-KR" altLang="en-US" dirty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53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random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모듈이란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50" y="1412755"/>
            <a:ext cx="5818725" cy="509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1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230794" y="4523532"/>
            <a:ext cx="2765136" cy="288035"/>
          </a:xfrm>
          <a:prstGeom prst="rect">
            <a:avLst/>
          </a:prstGeom>
          <a:solidFill>
            <a:srgbClr val="FFFF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30794" y="4846144"/>
            <a:ext cx="1324961" cy="253459"/>
          </a:xfrm>
          <a:prstGeom prst="rect">
            <a:avLst/>
          </a:prstGeom>
          <a:solidFill>
            <a:srgbClr val="FFFF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0594" y="1400476"/>
            <a:ext cx="8105496" cy="4964629"/>
          </a:xfrm>
        </p:spPr>
        <p:txBody>
          <a:bodyPr/>
          <a:lstStyle/>
          <a:p>
            <a:r>
              <a:rPr lang="ko-KR" altLang="en-US" dirty="0"/>
              <a:t>마음대로 걷는 거북이 </a:t>
            </a:r>
            <a:r>
              <a:rPr lang="en-US" altLang="ko-KR" dirty="0" smtClean="0"/>
              <a:t>2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</a:t>
            </a:r>
            <a:r>
              <a:rPr lang="en-US" altLang="ko-KR" dirty="0"/>
              <a:t>turtle </a:t>
            </a:r>
            <a:r>
              <a:rPr lang="en-US" altLang="ko-KR" dirty="0">
                <a:solidFill>
                  <a:srgbClr val="FFC000"/>
                </a:solidFill>
              </a:rPr>
              <a:t>as</a:t>
            </a:r>
            <a:r>
              <a:rPr lang="en-US" altLang="ko-KR" dirty="0"/>
              <a:t> </a:t>
            </a:r>
            <a:r>
              <a:rPr lang="en-US" altLang="ko-KR" dirty="0" smtClean="0"/>
              <a:t>t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random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err="1" smtClean="0"/>
              <a:t>t.shape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78AA28"/>
                </a:solidFill>
              </a:rPr>
              <a:t>"turtle"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err="1" smtClean="0"/>
              <a:t>t.speed</a:t>
            </a:r>
            <a:r>
              <a:rPr lang="en-US" altLang="ko-KR" dirty="0" smtClean="0"/>
              <a:t>(0)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for</a:t>
            </a:r>
            <a:r>
              <a:rPr lang="en-US" altLang="ko-KR" dirty="0" smtClean="0"/>
              <a:t> </a:t>
            </a:r>
            <a:r>
              <a:rPr lang="en-US" altLang="ko-KR" dirty="0"/>
              <a:t>x </a:t>
            </a:r>
            <a:r>
              <a:rPr lang="en-US" altLang="ko-KR" dirty="0">
                <a:solidFill>
                  <a:srgbClr val="FFC000"/>
                </a:solidFill>
              </a:rPr>
              <a:t>in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7030A0"/>
                </a:solidFill>
              </a:rPr>
              <a:t>range</a:t>
            </a:r>
            <a:r>
              <a:rPr lang="en-US" altLang="ko-KR" dirty="0"/>
              <a:t>(500</a:t>
            </a:r>
            <a:r>
              <a:rPr lang="en-US" altLang="ko-KR" dirty="0" smtClean="0"/>
              <a:t>):</a:t>
            </a:r>
            <a:br>
              <a:rPr lang="en-US" altLang="ko-KR" dirty="0" smtClean="0"/>
            </a:br>
            <a:r>
              <a:rPr lang="en-US" altLang="ko-KR" dirty="0" smtClean="0"/>
              <a:t>     a </a:t>
            </a:r>
            <a:r>
              <a:rPr lang="en-US" altLang="ko-KR" dirty="0"/>
              <a:t>= </a:t>
            </a:r>
            <a:r>
              <a:rPr lang="en-US" altLang="ko-KR" dirty="0" err="1"/>
              <a:t>random.randint</a:t>
            </a:r>
            <a:r>
              <a:rPr lang="en-US" altLang="ko-KR" dirty="0"/>
              <a:t>(1, 360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t.setheading</a:t>
            </a:r>
            <a:r>
              <a:rPr lang="en-US" altLang="ko-KR" dirty="0" smtClean="0"/>
              <a:t>(a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b </a:t>
            </a:r>
            <a:r>
              <a:rPr lang="en-US" altLang="ko-KR" dirty="0"/>
              <a:t>= </a:t>
            </a:r>
            <a:r>
              <a:rPr lang="en-US" altLang="ko-KR" dirty="0" err="1"/>
              <a:t>random.randint</a:t>
            </a:r>
            <a:r>
              <a:rPr lang="en-US" altLang="ko-KR" dirty="0"/>
              <a:t>(1, 20)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</a:t>
            </a:r>
            <a:r>
              <a:rPr lang="en-US" altLang="ko-KR" dirty="0" err="1" smtClean="0"/>
              <a:t>t.forward</a:t>
            </a:r>
            <a:r>
              <a:rPr lang="en-US" altLang="ko-KR" dirty="0" smtClean="0"/>
              <a:t>(b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random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모듈이란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399179" y="1400476"/>
            <a:ext cx="5991128" cy="514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953D46"/>
                </a:solidFill>
              </a:rPr>
              <a:t># ‘</a:t>
            </a:r>
            <a:r>
              <a:rPr lang="ko-KR" altLang="en-US" dirty="0" smtClean="0">
                <a:solidFill>
                  <a:srgbClr val="953D46"/>
                </a:solidFill>
              </a:rPr>
              <a:t>거북이’ 모양의 거북이 그래픽을 사용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거북이를 </a:t>
            </a:r>
            <a:r>
              <a:rPr lang="en-US" altLang="ko-KR" dirty="0" smtClean="0">
                <a:solidFill>
                  <a:srgbClr val="953D46"/>
                </a:solidFill>
              </a:rPr>
              <a:t>500</a:t>
            </a:r>
            <a:r>
              <a:rPr lang="ko-KR" altLang="en-US" dirty="0" smtClean="0">
                <a:solidFill>
                  <a:srgbClr val="953D46"/>
                </a:solidFill>
              </a:rPr>
              <a:t>번 움직임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1~360</a:t>
            </a:r>
            <a:r>
              <a:rPr lang="ko-KR" altLang="en-US" dirty="0" smtClean="0">
                <a:solidFill>
                  <a:srgbClr val="953D46"/>
                </a:solidFill>
              </a:rPr>
              <a:t>에서 아무 수나 골라 </a:t>
            </a:r>
            <a:r>
              <a:rPr lang="en-US" altLang="ko-KR" dirty="0" smtClean="0">
                <a:solidFill>
                  <a:srgbClr val="953D46"/>
                </a:solidFill>
              </a:rPr>
              <a:t>a</a:t>
            </a:r>
            <a:r>
              <a:rPr lang="ko-KR" altLang="en-US" dirty="0" smtClean="0">
                <a:solidFill>
                  <a:srgbClr val="953D46"/>
                </a:solidFill>
              </a:rPr>
              <a:t>에 저장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ko-KR" altLang="en-US" dirty="0" smtClean="0">
                <a:solidFill>
                  <a:srgbClr val="953D46"/>
                </a:solidFill>
              </a:rPr>
              <a:t>거북이 방향을 </a:t>
            </a:r>
            <a:r>
              <a:rPr lang="en-US" altLang="ko-KR" dirty="0" smtClean="0">
                <a:solidFill>
                  <a:srgbClr val="953D46"/>
                </a:solidFill>
              </a:rPr>
              <a:t>a </a:t>
            </a:r>
            <a:r>
              <a:rPr lang="ko-KR" altLang="en-US" dirty="0" smtClean="0">
                <a:solidFill>
                  <a:srgbClr val="953D46"/>
                </a:solidFill>
              </a:rPr>
              <a:t>각도로 돌림</a:t>
            </a:r>
            <a:r>
              <a:rPr lang="en-US" altLang="ko-KR" dirty="0" smtClean="0">
                <a:solidFill>
                  <a:srgbClr val="953D46"/>
                </a:solidFill>
              </a:rPr>
              <a:t/>
            </a:r>
            <a:br>
              <a:rPr lang="en-US" altLang="ko-KR" dirty="0" smtClean="0">
                <a:solidFill>
                  <a:srgbClr val="953D46"/>
                </a:solidFill>
              </a:rPr>
            </a:br>
            <a:r>
              <a:rPr lang="en-US" altLang="ko-KR" sz="1700" dirty="0">
                <a:solidFill>
                  <a:srgbClr val="953D46"/>
                </a:solidFill>
              </a:rPr>
              <a:t># 1~20 </a:t>
            </a:r>
            <a:r>
              <a:rPr lang="ko-KR" altLang="en-US" sz="1700" dirty="0">
                <a:solidFill>
                  <a:srgbClr val="953D46"/>
                </a:solidFill>
              </a:rPr>
              <a:t>사이에 있는 아무 수나 골라 </a:t>
            </a:r>
            <a:r>
              <a:rPr lang="en-US" altLang="ko-KR" sz="1700" dirty="0">
                <a:solidFill>
                  <a:srgbClr val="953D46"/>
                </a:solidFill>
              </a:rPr>
              <a:t>b</a:t>
            </a:r>
            <a:r>
              <a:rPr lang="ko-KR" altLang="en-US" sz="1700" dirty="0">
                <a:solidFill>
                  <a:srgbClr val="953D46"/>
                </a:solidFill>
              </a:rPr>
              <a:t>에 </a:t>
            </a:r>
            <a:r>
              <a:rPr lang="ko-KR" altLang="en-US" sz="1700" dirty="0" smtClean="0">
                <a:solidFill>
                  <a:srgbClr val="953D46"/>
                </a:solidFill>
              </a:rPr>
              <a:t>저장</a:t>
            </a:r>
            <a:endParaRPr lang="en-US" altLang="ko-KR" sz="1700" dirty="0">
              <a:solidFill>
                <a:srgbClr val="953D46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rgbClr val="953D46"/>
                </a:solidFill>
              </a:rPr>
              <a:t># </a:t>
            </a:r>
            <a:r>
              <a:rPr lang="en-US" altLang="ko-KR" dirty="0">
                <a:solidFill>
                  <a:srgbClr val="953D46"/>
                </a:solidFill>
              </a:rPr>
              <a:t>10</a:t>
            </a:r>
            <a:r>
              <a:rPr lang="ko-KR" altLang="en-US" dirty="0">
                <a:solidFill>
                  <a:srgbClr val="953D46"/>
                </a:solidFill>
              </a:rPr>
              <a:t>을 </a:t>
            </a:r>
            <a:r>
              <a:rPr lang="en-US" altLang="ko-KR" dirty="0">
                <a:solidFill>
                  <a:srgbClr val="953D46"/>
                </a:solidFill>
              </a:rPr>
              <a:t>b</a:t>
            </a:r>
            <a:r>
              <a:rPr lang="ko-KR" altLang="en-US" dirty="0">
                <a:solidFill>
                  <a:srgbClr val="953D46"/>
                </a:solidFill>
              </a:rPr>
              <a:t>로 </a:t>
            </a:r>
            <a:r>
              <a:rPr lang="ko-KR" altLang="en-US" dirty="0" smtClean="0">
                <a:solidFill>
                  <a:srgbClr val="953D46"/>
                </a:solidFill>
              </a:rPr>
              <a:t>고침</a:t>
            </a:r>
            <a:endParaRPr lang="ko-KR" altLang="en-US" dirty="0">
              <a:solidFill>
                <a:srgbClr val="953D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random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모듈이란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506" y="1528409"/>
            <a:ext cx="5588297" cy="489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8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8240" y="1355148"/>
            <a:ext cx="8105496" cy="4964629"/>
          </a:xfrm>
        </p:spPr>
        <p:txBody>
          <a:bodyPr/>
          <a:lstStyle/>
          <a:p>
            <a:r>
              <a:rPr lang="ko-KR" altLang="en-US" dirty="0"/>
              <a:t>무작위로 덧셈 문제를 만들어서 맞히는 </a:t>
            </a:r>
            <a:r>
              <a:rPr lang="ko-KR" altLang="en-US" dirty="0" smtClean="0"/>
              <a:t>프로그램</a:t>
            </a:r>
            <a:endParaRPr lang="en-US" altLang="ko-KR" dirty="0" smtClean="0">
              <a:solidFill>
                <a:srgbClr val="FFC000"/>
              </a:solidFill>
            </a:endParaRPr>
          </a:p>
          <a:p>
            <a:r>
              <a:rPr lang="en-US" altLang="ko-KR" dirty="0" smtClean="0">
                <a:solidFill>
                  <a:srgbClr val="FFC000"/>
                </a:solidFill>
              </a:rPr>
              <a:t>import</a:t>
            </a:r>
            <a:r>
              <a:rPr lang="en-US" altLang="ko-KR" dirty="0" smtClean="0"/>
              <a:t> random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a = </a:t>
            </a:r>
            <a:r>
              <a:rPr lang="en-US" altLang="ko-KR" dirty="0" err="1"/>
              <a:t>random.randint</a:t>
            </a:r>
            <a:r>
              <a:rPr lang="en-US" altLang="ko-KR" dirty="0"/>
              <a:t>(1, 30)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b = </a:t>
            </a:r>
            <a:r>
              <a:rPr lang="en-US" altLang="ko-KR" dirty="0" err="1"/>
              <a:t>random.randint</a:t>
            </a:r>
            <a:r>
              <a:rPr lang="en-US" altLang="ko-KR" dirty="0"/>
              <a:t>(1, 30)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(a, </a:t>
            </a:r>
            <a:r>
              <a:rPr lang="en-US" altLang="ko-KR" dirty="0">
                <a:solidFill>
                  <a:srgbClr val="78AA28"/>
                </a:solidFill>
              </a:rPr>
              <a:t>"+"</a:t>
            </a:r>
            <a:r>
              <a:rPr lang="en-US" altLang="ko-KR" dirty="0"/>
              <a:t>, b, </a:t>
            </a:r>
            <a:r>
              <a:rPr lang="en-US" altLang="ko-KR" dirty="0">
                <a:solidFill>
                  <a:srgbClr val="78AA28"/>
                </a:solidFill>
              </a:rPr>
              <a:t>"="</a:t>
            </a:r>
            <a:r>
              <a:rPr lang="en-US" altLang="ko-KR" dirty="0"/>
              <a:t>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x = </a:t>
            </a:r>
            <a:r>
              <a:rPr lang="en-US" altLang="ko-KR" dirty="0">
                <a:solidFill>
                  <a:srgbClr val="7030A0"/>
                </a:solidFill>
              </a:rPr>
              <a:t>input</a:t>
            </a:r>
            <a:r>
              <a:rPr lang="en-US" altLang="ko-KR" dirty="0"/>
              <a:t>()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c = </a:t>
            </a:r>
            <a:r>
              <a:rPr lang="en-US" altLang="ko-KR" dirty="0" err="1">
                <a:solidFill>
                  <a:srgbClr val="7030A0"/>
                </a:solidFill>
              </a:rPr>
              <a:t>int</a:t>
            </a:r>
            <a:r>
              <a:rPr lang="en-US" altLang="ko-KR" dirty="0"/>
              <a:t>(x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solidFill>
                  <a:srgbClr val="FFC000"/>
                </a:solidFill>
              </a:rPr>
              <a:t>if </a:t>
            </a:r>
            <a:r>
              <a:rPr lang="en-US" altLang="ko-KR" dirty="0"/>
              <a:t>a + b == c: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     </a:t>
            </a:r>
            <a:r>
              <a:rPr lang="en-US" altLang="ko-KR" dirty="0">
                <a:solidFill>
                  <a:srgbClr val="7030A0"/>
                </a:solidFill>
              </a:rPr>
              <a:t>print</a:t>
            </a:r>
            <a:r>
              <a:rPr lang="en-US" altLang="ko-KR" dirty="0"/>
              <a:t>("</a:t>
            </a:r>
            <a:r>
              <a:rPr lang="ko-KR" altLang="en-US" dirty="0"/>
              <a:t>천재</a:t>
            </a:r>
            <a:r>
              <a:rPr lang="en-US" altLang="ko-KR" dirty="0" smtClean="0"/>
              <a:t>!")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FFC000"/>
                </a:solidFill>
              </a:rPr>
              <a:t>else</a:t>
            </a:r>
            <a:r>
              <a:rPr lang="en-US" altLang="ko-KR" dirty="0" smtClean="0"/>
              <a:t>:</a:t>
            </a:r>
            <a:br>
              <a:rPr lang="en-US" altLang="ko-KR" dirty="0" smtClean="0"/>
            </a:br>
            <a:r>
              <a:rPr lang="en-US" altLang="ko-KR" dirty="0" smtClean="0">
                <a:solidFill>
                  <a:srgbClr val="7030A0"/>
                </a:solidFill>
              </a:rPr>
              <a:t>     print</a:t>
            </a:r>
            <a:r>
              <a:rPr lang="en-US" altLang="ko-KR" dirty="0"/>
              <a:t>("</a:t>
            </a:r>
            <a:r>
              <a:rPr lang="ko-KR" altLang="en-US" dirty="0"/>
              <a:t>바보</a:t>
            </a:r>
            <a:r>
              <a:rPr lang="en-US" altLang="ko-KR" dirty="0"/>
              <a:t>?")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1. 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random </a:t>
            </a:r>
            <a:r>
              <a:rPr lang="ko-KR" altLang="en-US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모듈이란</a:t>
            </a:r>
            <a:r>
              <a:rPr lang="en-US" altLang="ko-KR" dirty="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  <p:sp>
        <p:nvSpPr>
          <p:cNvPr id="5" name="순서도: 처리 4"/>
          <p:cNvSpPr/>
          <p:nvPr/>
        </p:nvSpPr>
        <p:spPr>
          <a:xfrm>
            <a:off x="0" y="0"/>
            <a:ext cx="539552" cy="476672"/>
          </a:xfrm>
          <a:prstGeom prst="flowChartProcess">
            <a:avLst/>
          </a:prstGeom>
          <a:solidFill>
            <a:srgbClr val="F84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-108520" y="15007"/>
            <a:ext cx="720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01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880716" y="1352861"/>
            <a:ext cx="6048735" cy="3113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700" dirty="0">
                <a:solidFill>
                  <a:srgbClr val="953D46"/>
                </a:solidFill>
              </a:rPr>
              <a:t># a</a:t>
            </a:r>
            <a:r>
              <a:rPr lang="ko-KR" altLang="en-US" sz="1700" dirty="0">
                <a:solidFill>
                  <a:srgbClr val="953D46"/>
                </a:solidFill>
              </a:rPr>
              <a:t>에 </a:t>
            </a:r>
            <a:r>
              <a:rPr lang="en-US" altLang="ko-KR" sz="1700" dirty="0">
                <a:solidFill>
                  <a:srgbClr val="953D46"/>
                </a:solidFill>
              </a:rPr>
              <a:t>1~30 </a:t>
            </a:r>
            <a:r>
              <a:rPr lang="ko-KR" altLang="en-US" sz="1700" dirty="0">
                <a:solidFill>
                  <a:srgbClr val="953D46"/>
                </a:solidFill>
              </a:rPr>
              <a:t>사이의 임의의 수를 </a:t>
            </a:r>
            <a:r>
              <a:rPr lang="ko-KR" altLang="en-US" sz="1700" dirty="0" smtClean="0">
                <a:solidFill>
                  <a:srgbClr val="953D46"/>
                </a:solidFill>
              </a:rPr>
              <a:t>저장</a:t>
            </a:r>
            <a:endParaRPr lang="en-US" altLang="ko-KR" sz="1700" dirty="0" smtClean="0">
              <a:solidFill>
                <a:srgbClr val="953D46"/>
              </a:solidFill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rgbClr val="953D46"/>
                </a:solidFill>
              </a:rPr>
              <a:t># b</a:t>
            </a:r>
            <a:r>
              <a:rPr lang="ko-KR" altLang="en-US" sz="1700" dirty="0">
                <a:solidFill>
                  <a:srgbClr val="953D46"/>
                </a:solidFill>
              </a:rPr>
              <a:t>에 </a:t>
            </a:r>
            <a:r>
              <a:rPr lang="en-US" altLang="ko-KR" sz="1700" dirty="0">
                <a:solidFill>
                  <a:srgbClr val="953D46"/>
                </a:solidFill>
              </a:rPr>
              <a:t>1~30 </a:t>
            </a:r>
            <a:r>
              <a:rPr lang="ko-KR" altLang="en-US" sz="1700" dirty="0">
                <a:solidFill>
                  <a:srgbClr val="953D46"/>
                </a:solidFill>
              </a:rPr>
              <a:t>사이의 임의의 수를 </a:t>
            </a:r>
            <a:r>
              <a:rPr lang="ko-KR" altLang="en-US" sz="1700" dirty="0" smtClean="0">
                <a:solidFill>
                  <a:srgbClr val="953D46"/>
                </a:solidFill>
              </a:rPr>
              <a:t>저장</a:t>
            </a: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 smtClean="0">
                <a:solidFill>
                  <a:srgbClr val="953D46"/>
                </a:solidFill>
              </a:rPr>
              <a:t/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>
                <a:solidFill>
                  <a:srgbClr val="953D46"/>
                </a:solidFill>
              </a:rPr>
              <a:t># </a:t>
            </a:r>
            <a:r>
              <a:rPr lang="ko-KR" altLang="en-US" sz="1700" dirty="0">
                <a:solidFill>
                  <a:srgbClr val="953D46"/>
                </a:solidFill>
              </a:rPr>
              <a:t>문제를 </a:t>
            </a:r>
            <a:r>
              <a:rPr lang="ko-KR" altLang="en-US" sz="1700" dirty="0" smtClean="0">
                <a:solidFill>
                  <a:srgbClr val="953D46"/>
                </a:solidFill>
              </a:rPr>
              <a:t>출력</a:t>
            </a:r>
            <a:endParaRPr lang="en-US" altLang="ko-KR" sz="1700" dirty="0" smtClean="0">
              <a:solidFill>
                <a:srgbClr val="953D46"/>
              </a:solidFill>
            </a:endParaRPr>
          </a:p>
          <a:p>
            <a:pPr marL="0" indent="0">
              <a:buNone/>
            </a:pPr>
            <a:r>
              <a:rPr lang="en-US" altLang="ko-KR" sz="1700" dirty="0">
                <a:solidFill>
                  <a:srgbClr val="953D46"/>
                </a:solidFill>
              </a:rPr>
              <a:t># </a:t>
            </a:r>
            <a:r>
              <a:rPr lang="ko-KR" altLang="en-US" sz="1700" dirty="0">
                <a:solidFill>
                  <a:srgbClr val="953D46"/>
                </a:solidFill>
              </a:rPr>
              <a:t>답을 </a:t>
            </a:r>
            <a:r>
              <a:rPr lang="ko-KR" altLang="en-US" sz="1700" dirty="0" err="1">
                <a:solidFill>
                  <a:srgbClr val="953D46"/>
                </a:solidFill>
              </a:rPr>
              <a:t>입력받아</a:t>
            </a:r>
            <a:r>
              <a:rPr lang="ko-KR" altLang="en-US" sz="1700" dirty="0">
                <a:solidFill>
                  <a:srgbClr val="953D46"/>
                </a:solidFill>
              </a:rPr>
              <a:t> </a:t>
            </a:r>
            <a:r>
              <a:rPr lang="en-US" altLang="ko-KR" sz="1700" dirty="0">
                <a:solidFill>
                  <a:srgbClr val="953D46"/>
                </a:solidFill>
              </a:rPr>
              <a:t>x</a:t>
            </a:r>
            <a:r>
              <a:rPr lang="ko-KR" altLang="en-US" sz="1700" dirty="0">
                <a:solidFill>
                  <a:srgbClr val="953D46"/>
                </a:solidFill>
              </a:rPr>
              <a:t>에 </a:t>
            </a:r>
            <a:r>
              <a:rPr lang="ko-KR" altLang="en-US" sz="1700" dirty="0" smtClean="0">
                <a:solidFill>
                  <a:srgbClr val="953D46"/>
                </a:solidFill>
              </a:rPr>
              <a:t>저장</a:t>
            </a:r>
            <a:r>
              <a:rPr lang="en-US" altLang="ko-KR" sz="1700" dirty="0" smtClean="0">
                <a:solidFill>
                  <a:srgbClr val="953D46"/>
                </a:solidFill>
              </a:rPr>
              <a:t>(</a:t>
            </a:r>
            <a:r>
              <a:rPr lang="ko-KR" altLang="en-US" sz="1700" dirty="0">
                <a:solidFill>
                  <a:srgbClr val="953D46"/>
                </a:solidFill>
              </a:rPr>
              <a:t>문자열로 </a:t>
            </a:r>
            <a:r>
              <a:rPr lang="ko-KR" altLang="en-US" sz="1700" dirty="0" smtClean="0">
                <a:solidFill>
                  <a:srgbClr val="953D46"/>
                </a:solidFill>
              </a:rPr>
              <a:t>저장됨</a:t>
            </a:r>
            <a:r>
              <a:rPr lang="en-US" altLang="ko-KR" sz="1700" dirty="0" smtClean="0">
                <a:solidFill>
                  <a:srgbClr val="953D46"/>
                </a:solidFill>
              </a:rPr>
              <a:t>).</a:t>
            </a:r>
            <a:br>
              <a:rPr lang="en-US" altLang="ko-KR" sz="1700" dirty="0" smtClean="0">
                <a:solidFill>
                  <a:srgbClr val="953D46"/>
                </a:solidFill>
              </a:rPr>
            </a:br>
            <a:r>
              <a:rPr lang="en-US" altLang="ko-KR" sz="1700" dirty="0">
                <a:solidFill>
                  <a:srgbClr val="953D46"/>
                </a:solidFill>
              </a:rPr>
              <a:t># </a:t>
            </a:r>
            <a:r>
              <a:rPr lang="ko-KR" altLang="en-US" sz="1700" dirty="0">
                <a:solidFill>
                  <a:srgbClr val="953D46"/>
                </a:solidFill>
              </a:rPr>
              <a:t>비교를 위해 문자열을 정수로 </a:t>
            </a:r>
            <a:r>
              <a:rPr lang="ko-KR" altLang="en-US" sz="1700" dirty="0" smtClean="0">
                <a:solidFill>
                  <a:srgbClr val="953D46"/>
                </a:solidFill>
              </a:rPr>
              <a:t>바꿈</a:t>
            </a:r>
            <a:endParaRPr lang="ko-KR" altLang="en-US" sz="1700" dirty="0">
              <a:solidFill>
                <a:srgbClr val="953D46"/>
              </a:solidFill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3888610" y="4593606"/>
            <a:ext cx="3554542" cy="1598490"/>
          </a:xfrm>
          <a:prstGeom prst="rect">
            <a:avLst/>
          </a:prstGeom>
          <a:ln>
            <a:solidFill>
              <a:srgbClr val="8D9DD8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700" dirty="0" smtClean="0"/>
              <a:t> </a:t>
            </a:r>
            <a:r>
              <a:rPr lang="ko-KR" altLang="en-US" sz="1700" dirty="0" smtClean="0"/>
              <a:t>실행결과</a:t>
            </a: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 smtClean="0"/>
              <a:t/>
            </a:r>
            <a:br>
              <a:rPr lang="en-US" altLang="ko-KR" sz="1700" dirty="0" smtClean="0"/>
            </a:br>
            <a:r>
              <a:rPr lang="en-US" altLang="ko-KR" sz="1700" dirty="0"/>
              <a:t>21 + 2 </a:t>
            </a:r>
            <a:r>
              <a:rPr lang="en-US" altLang="ko-KR" sz="1700" dirty="0" smtClean="0"/>
              <a:t>=</a:t>
            </a:r>
            <a:br>
              <a:rPr lang="en-US" altLang="ko-KR" sz="1700" dirty="0" smtClean="0"/>
            </a:br>
            <a:r>
              <a:rPr lang="en-US" altLang="ko-KR" sz="1700" dirty="0" smtClean="0"/>
              <a:t>23</a:t>
            </a:r>
            <a:br>
              <a:rPr lang="en-US" altLang="ko-KR" sz="1700" dirty="0" smtClean="0"/>
            </a:br>
            <a:r>
              <a:rPr lang="ko-KR" altLang="en-US" sz="1700" dirty="0" smtClean="0"/>
              <a:t>천재</a:t>
            </a:r>
            <a:r>
              <a:rPr lang="en-US" altLang="ko-KR" sz="1700" dirty="0"/>
              <a:t>!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4538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" y="0"/>
            <a:ext cx="9119681" cy="6858000"/>
          </a:xfrm>
          <a:prstGeom prst="rect">
            <a:avLst/>
          </a:prstGeom>
        </p:spPr>
      </p:pic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32118" y="836685"/>
            <a:ext cx="4687098" cy="830997"/>
          </a:xfrm>
        </p:spPr>
        <p:txBody>
          <a:bodyPr/>
          <a:lstStyle/>
          <a:p>
            <a:r>
              <a:rPr lang="en-US" altLang="ko-KR" dirty="0" smtClean="0"/>
              <a:t>DAY 10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명령으로 반복하기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1903" y="5790887"/>
            <a:ext cx="610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953D46"/>
                </a:solidFill>
              </a:rPr>
              <a:t>모두의 </a:t>
            </a:r>
            <a:r>
              <a:rPr lang="ko-KR" altLang="en-US" b="1" dirty="0" err="1" smtClean="0">
                <a:solidFill>
                  <a:srgbClr val="953D46"/>
                </a:solidFill>
              </a:rPr>
              <a:t>파이썬</a:t>
            </a:r>
            <a:r>
              <a:rPr lang="ko-KR" altLang="en-US" b="1" dirty="0" smtClean="0">
                <a:solidFill>
                  <a:srgbClr val="953D46"/>
                </a:solidFill>
              </a:rPr>
              <a:t>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일 만에 배우는 프로그래밍 기초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5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3101</TotalTime>
  <Words>5077</Words>
  <Application>Microsoft Office PowerPoint</Application>
  <PresentationFormat>화면 슬라이드 쇼(4:3)</PresentationFormat>
  <Paragraphs>1305</Paragraphs>
  <Slides>206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206</vt:i4>
      </vt:variant>
    </vt:vector>
  </HeadingPairs>
  <TitlesOfParts>
    <vt:vector size="221" baseType="lpstr">
      <vt:lpstr>AGaramond-Regular</vt:lpstr>
      <vt:lpstr>DIN-Bold</vt:lpstr>
      <vt:lpstr>KoPub돋움체_Pro Bold</vt:lpstr>
      <vt:lpstr>KoPub돋움체_Pro Light</vt:lpstr>
      <vt:lpstr>NanumGothicCoding</vt:lpstr>
      <vt:lpstr>YDVYGOStd11</vt:lpstr>
      <vt:lpstr>YDVYMjOStd12</vt:lpstr>
      <vt:lpstr>나눔고딕코딩</vt:lpstr>
      <vt:lpstr>맑은 고딕</vt:lpstr>
      <vt:lpstr>Arial</vt:lpstr>
      <vt:lpstr>Calibri</vt:lpstr>
      <vt:lpstr>Cambria Math</vt:lpstr>
      <vt:lpstr>Helvetica</vt:lpstr>
      <vt:lpstr>Verdana</vt:lpstr>
      <vt:lpstr>1_Office Theme</vt:lpstr>
      <vt:lpstr>파이썬 설치하고 실행하기</vt:lpstr>
      <vt:lpstr>PowerPoint 프레젠테이션</vt:lpstr>
      <vt:lpstr>1. 파이썬 설치하기</vt:lpstr>
      <vt:lpstr>1. 파이썬 설치하기</vt:lpstr>
      <vt:lpstr>1. 파이썬 설치하기</vt:lpstr>
      <vt:lpstr>1. 파이썬 설치하기</vt:lpstr>
      <vt:lpstr>1. 파이썬 설치하기</vt:lpstr>
      <vt:lpstr>1. 파이썬 설치하기</vt:lpstr>
      <vt:lpstr>1. 파이썬 설치하기</vt:lpstr>
      <vt:lpstr>1. 파이썬 설치하기</vt:lpstr>
      <vt:lpstr>2. 대화형 셸이 뭔가요?</vt:lpstr>
      <vt:lpstr>2. 대화형 셸이 뭔가요?</vt:lpstr>
      <vt:lpstr>2. 대화형 셸이 뭔가요?</vt:lpstr>
      <vt:lpstr>2. 대화형 셸이 뭔가요?</vt:lpstr>
      <vt:lpstr>2. 대화형 셸이 뭔가요?</vt:lpstr>
      <vt:lpstr>3. 거북이 그래픽 모듈 사용하기</vt:lpstr>
      <vt:lpstr>3. 거북이 그래픽 모듈 사용하기</vt:lpstr>
      <vt:lpstr>3. 거북이 그래픽 모듈 사용하기</vt:lpstr>
      <vt:lpstr>3. 거북이 그래픽 모듈 사용하기</vt:lpstr>
      <vt:lpstr>간단한 프로그램 만들기</vt:lpstr>
      <vt:lpstr>PowerPoint 프레젠테이션</vt:lpstr>
      <vt:lpstr>1. Hello!를 두 번 출력하는 프로그램</vt:lpstr>
      <vt:lpstr>1. Hello!를 두 번 출력하는 프로그램</vt:lpstr>
      <vt:lpstr>1. Hello!를 두 번 출력하는 프로그램</vt:lpstr>
      <vt:lpstr>1. Hello!를 두 번 출력하는 프로그램</vt:lpstr>
      <vt:lpstr>1. Hello!를 두 번 출력하는 프로그램</vt:lpstr>
      <vt:lpstr>1. Hello!를 두 번 출력하는 프로그램</vt:lpstr>
      <vt:lpstr>1. Hello!를 두 번 출력하는 프로그램</vt:lpstr>
      <vt:lpstr>1. Hello!를 두 번 출력하는 프로그램</vt:lpstr>
      <vt:lpstr>2. 거북이 그래픽으로 도형을 그리는 프로그램</vt:lpstr>
      <vt:lpstr>2. 거북이 그래픽으로 도형을 그리는 프로그램</vt:lpstr>
      <vt:lpstr>2. 거북이 그래픽으로 도형을 그리는 프로그램</vt:lpstr>
      <vt:lpstr>2. 거북이 그래픽으로 도형을 그리는 프로그램</vt:lpstr>
      <vt:lpstr>2. 거북이 그래픽으로 도형을 그리는 프로그램</vt:lpstr>
      <vt:lpstr>2. 거북이 그래픽으로 도형을 그리는 프로그램</vt:lpstr>
      <vt:lpstr>2. 거북이 그래픽으로 도형을 그리는 프로그램</vt:lpstr>
      <vt:lpstr>2. 거북이 그래픽으로 도형을 그리는 프로그램</vt:lpstr>
      <vt:lpstr>2. 거북이 그래픽으로 도형을 그리는 프로그램</vt:lpstr>
      <vt:lpstr>2. 거북이 그래픽으로 도형을 그리는 프로그램</vt:lpstr>
      <vt:lpstr>2. 거북이 그래픽으로 도형을 그리는 프로그램</vt:lpstr>
      <vt:lpstr>연산과 변수</vt:lpstr>
      <vt:lpstr>PowerPoint 프레젠테이션</vt:lpstr>
      <vt:lpstr>1. 파이썬의 연산</vt:lpstr>
      <vt:lpstr>1. 파이썬의 연산</vt:lpstr>
      <vt:lpstr>2. 파이썬의 변수</vt:lpstr>
      <vt:lpstr>2. 파이썬의 변수</vt:lpstr>
      <vt:lpstr>2. 파이썬의 변수</vt:lpstr>
      <vt:lpstr>2. 파이썬의 변수</vt:lpstr>
      <vt:lpstr>2. 파이썬의 변수</vt:lpstr>
      <vt:lpstr>for 명령을 사용하여  똑같은 작업 반복하기</vt:lpstr>
      <vt:lpstr>PowerPoint 프레젠테이션</vt:lpstr>
      <vt:lpstr>1. Hello!를 반복하여 출력하는 프로그램</vt:lpstr>
      <vt:lpstr>1. Hello!를 반복하여 출력하는 프로그램</vt:lpstr>
      <vt:lpstr>2. 반복 블록을 알아보는 프로그램</vt:lpstr>
      <vt:lpstr>2. 반복 블록을 알아보는 프로그램</vt:lpstr>
      <vt:lpstr>3. 반복 기능으로 도형을 그리는 프로그램</vt:lpstr>
      <vt:lpstr>3. 반복 기능으로 도형을 그리는 프로그램</vt:lpstr>
      <vt:lpstr>range 명령을 사용하여 변화를 주면서 반복하기</vt:lpstr>
      <vt:lpstr>PowerPoint 프레젠테이션</vt:lpstr>
      <vt:lpstr>1. range란?</vt:lpstr>
      <vt:lpstr>2. for 명령어로 숫자를 반복하여 출력하는 프로그램</vt:lpstr>
      <vt:lpstr>3. 1부터 10까지 숫자의 합계를 구하는 프로그램</vt:lpstr>
      <vt:lpstr>3. 1부터 10까지 숫자의 합계를 구하는 프로그램</vt:lpstr>
      <vt:lpstr>거북이 그래픽으로 그림 그리기</vt:lpstr>
      <vt:lpstr>PowerPoint 프레젠테이션</vt:lpstr>
      <vt:lpstr>1. 거북이 그래픽 사용하기</vt:lpstr>
      <vt:lpstr>2. 거북이 그래픽의 동작 방식</vt:lpstr>
      <vt:lpstr>2. 거북이 그래픽의 동작 방식</vt:lpstr>
      <vt:lpstr>2. 정오각형을 그리는 프로그램</vt:lpstr>
      <vt:lpstr>2. 거북이 그래픽의 동작 방식</vt:lpstr>
      <vt:lpstr>2. 정오각형을 그리는 프로그램</vt:lpstr>
      <vt:lpstr>2. 거북이 그래픽의 동작 방식</vt:lpstr>
      <vt:lpstr>2. 선을 반복해서 그리는 프로그램</vt:lpstr>
      <vt:lpstr>2. 거북이 그래픽의 동작 방식</vt:lpstr>
      <vt:lpstr>정보 입력하기</vt:lpstr>
      <vt:lpstr>PowerPoint 프레젠테이션</vt:lpstr>
      <vt:lpstr>1. 컴퓨터의 입출력 장치</vt:lpstr>
      <vt:lpstr>2. 파이썬의 입력 처리</vt:lpstr>
      <vt:lpstr>3. 파이썬의 자료형</vt:lpstr>
      <vt:lpstr>4. 문자열이란?</vt:lpstr>
      <vt:lpstr>4. 문자열이란?</vt:lpstr>
      <vt:lpstr>4. 문자열이란?</vt:lpstr>
      <vt:lpstr>4. 문자열이란?</vt:lpstr>
      <vt:lpstr>True/False 판단하기</vt:lpstr>
      <vt:lpstr>PowerPoint 프레젠테이션</vt:lpstr>
      <vt:lpstr>1. True/False와 비교 연산자</vt:lpstr>
      <vt:lpstr>PowerPoint 프레젠테이션</vt:lpstr>
      <vt:lpstr>2. 판단 명령어 if</vt:lpstr>
      <vt:lpstr>2. 판단 명령어 if</vt:lpstr>
      <vt:lpstr>2. 판단 명령어 if</vt:lpstr>
      <vt:lpstr>random 모듈로 임의의 수 뽑기</vt:lpstr>
      <vt:lpstr>PowerPoint 프레젠테이션</vt:lpstr>
      <vt:lpstr>1. random 모듈이란?</vt:lpstr>
      <vt:lpstr>1. random 모듈이란?</vt:lpstr>
      <vt:lpstr>1. random 모듈이란?</vt:lpstr>
      <vt:lpstr>1. random 모듈이란?</vt:lpstr>
      <vt:lpstr>1. random 모듈이란?</vt:lpstr>
      <vt:lpstr>1. random 모듈이란?</vt:lpstr>
      <vt:lpstr>while 명령으로 반복하기</vt:lpstr>
      <vt:lpstr>PowerPoint 프레젠테이션</vt:lpstr>
      <vt:lpstr>1. while 명령으로 반복해서 숫자를 출력하는 프로그램</vt:lpstr>
      <vt:lpstr>2. 1부터 10까지 숫자의 합계를 구하는 프로그램</vt:lpstr>
      <vt:lpstr>2. 1부터 10까지 숫자의 합계를 구하는 프로그램</vt:lpstr>
      <vt:lpstr>3. 숫자를 추측해서 맞히는 프로그램</vt:lpstr>
      <vt:lpstr>3. 숫자를 추측해서 맞히는 프로그램</vt:lpstr>
      <vt:lpstr>함수를 정의하고 호출하기</vt:lpstr>
      <vt:lpstr>PowerPoint 프레젠테이션</vt:lpstr>
      <vt:lpstr>1. 함수를 정의하고 호출하는 프로그램</vt:lpstr>
      <vt:lpstr>2. 인자가 있는 함수</vt:lpstr>
      <vt:lpstr>3. 결괏값이 있는 함수</vt:lpstr>
      <vt:lpstr>3. 결괏값이 있는 함수</vt:lpstr>
      <vt:lpstr>함수 응용하기</vt:lpstr>
      <vt:lpstr>PowerPoint 프레젠테이션</vt:lpstr>
      <vt:lpstr>1. 1부터 n까지의 합을 구하는 함수</vt:lpstr>
      <vt:lpstr>2. 1부터 n까지 곱을 구하는 함수</vt:lpstr>
      <vt:lpstr>2. 1부터 n까지 곱을 구하는 함수</vt:lpstr>
      <vt:lpstr>3. 다각형을 그리는 함수</vt:lpstr>
      <vt:lpstr>3. 다각형을 그리는 함수</vt:lpstr>
      <vt:lpstr>거북이 그래픽 응용하기</vt:lpstr>
      <vt:lpstr>PowerPoint 프레젠테이션</vt:lpstr>
      <vt:lpstr>1. 자주 사용하는 거북이 그래픽 명령어</vt:lpstr>
      <vt:lpstr>1. 자주 사용하는 거북이 그래픽 명령어</vt:lpstr>
      <vt:lpstr>1. 자주 사용하는 거북이 그래픽 명령어</vt:lpstr>
      <vt:lpstr>1. 자주 사용하는 거북이 그래픽 명령어</vt:lpstr>
      <vt:lpstr>1. 자주 사용하는 거북이 그래픽 명령어</vt:lpstr>
      <vt:lpstr>2. 키보드로 거북이를 조종해서 그림 그리기</vt:lpstr>
      <vt:lpstr>2. 키보드로 거북이를 조종해서 그림 그리기</vt:lpstr>
      <vt:lpstr>2. 키보드로 거북이를 조종해서 그림 그리기</vt:lpstr>
      <vt:lpstr>2. 키보드로 거북이를 조종해서 그림 그리기</vt:lpstr>
      <vt:lpstr>3. 마우스로 거북이를 조종해서 그림 그리기</vt:lpstr>
      <vt:lpstr>3. 마우스로 거북이를 조종해서 그림 그리기</vt:lpstr>
      <vt:lpstr>계산 맞히기 게임 만들기</vt:lpstr>
      <vt:lpstr>PowerPoint 프레젠테이션</vt:lpstr>
      <vt:lpstr>1. 계산 맞히기 게임이란?</vt:lpstr>
      <vt:lpstr>2. eval 함수</vt:lpstr>
      <vt:lpstr>3. 프로젝트 구조</vt:lpstr>
      <vt:lpstr>3. 프로젝트 구조</vt:lpstr>
      <vt:lpstr>3. 프로젝트 구조</vt:lpstr>
      <vt:lpstr>3. 프로젝트 구조</vt:lpstr>
      <vt:lpstr>타자 게임 만들기</vt:lpstr>
      <vt:lpstr>PowerPoint 프레젠테이션</vt:lpstr>
      <vt:lpstr>1. 타자 게임이란?</vt:lpstr>
      <vt:lpstr>2. 리스트</vt:lpstr>
      <vt:lpstr>3. random.choice 함수</vt:lpstr>
      <vt:lpstr>4. 프로젝트 구조</vt:lpstr>
      <vt:lpstr>4. 프로젝트 구조</vt:lpstr>
      <vt:lpstr>4. 프로젝트 구조</vt:lpstr>
      <vt:lpstr>4. 프로젝트 구조</vt:lpstr>
      <vt:lpstr>거북이 대포 게임 만들기</vt:lpstr>
      <vt:lpstr>PowerPoint 프레젠테이션</vt:lpstr>
      <vt:lpstr>1. 거북이 대포 게임이란?</vt:lpstr>
      <vt:lpstr>2. 좌표</vt:lpstr>
      <vt:lpstr>3. 각도</vt:lpstr>
      <vt:lpstr>4. 글자 쓰기</vt:lpstr>
      <vt:lpstr>5. 프로젝트 구조</vt:lpstr>
      <vt:lpstr>5. 프로젝트 구조</vt:lpstr>
      <vt:lpstr>5. 프로젝트 구조</vt:lpstr>
      <vt:lpstr>5. 프로젝트 구조</vt:lpstr>
      <vt:lpstr>5. 프로젝트 구조</vt:lpstr>
      <vt:lpstr>5. 프로젝트 구조</vt:lpstr>
      <vt:lpstr>5. 프로젝트 구조</vt:lpstr>
      <vt:lpstr>터틀런 만들기</vt:lpstr>
      <vt:lpstr>PowerPoint 프레젠테이션</vt:lpstr>
      <vt:lpstr>1. 터틀런이란?</vt:lpstr>
      <vt:lpstr>2. 거북이 여러 마리 키우기</vt:lpstr>
      <vt:lpstr>3. 타이머</vt:lpstr>
      <vt:lpstr>4. towards 함수</vt:lpstr>
      <vt:lpstr>5. 프로젝트 구조</vt:lpstr>
      <vt:lpstr>5. 프로젝트 구조</vt:lpstr>
      <vt:lpstr>5. 프로젝트 구조</vt:lpstr>
      <vt:lpstr>5. 프로젝트 구조</vt:lpstr>
      <vt:lpstr>5. 프로젝트 구조</vt:lpstr>
      <vt:lpstr>5. 프로젝트 구조</vt:lpstr>
      <vt:lpstr>터틀런 2 만들기</vt:lpstr>
      <vt:lpstr>PowerPoint 프레젠테이션</vt:lpstr>
      <vt:lpstr>1. 터틀런 2란?</vt:lpstr>
      <vt:lpstr>2. global 변수</vt:lpstr>
      <vt:lpstr>3. clear 함수와 home 함수</vt:lpstr>
      <vt:lpstr>4. title 함수</vt:lpstr>
      <vt:lpstr>5. 프로젝트 구조</vt:lpstr>
      <vt:lpstr>5. 프로젝트 구조</vt:lpstr>
      <vt:lpstr>5. 프로젝트 구조</vt:lpstr>
      <vt:lpstr>5. 프로젝트 구조</vt:lpstr>
      <vt:lpstr>5. 프로젝트 구조</vt:lpstr>
      <vt:lpstr>5. 프로젝트 구조</vt:lpstr>
      <vt:lpstr>5. 프로젝트 구조</vt:lpstr>
      <vt:lpstr>5. 프로젝트 구조</vt:lpstr>
      <vt:lpstr>파이썬으로 수학 문제 풀기 1</vt:lpstr>
      <vt:lpstr>PowerPoint 프레젠테이션</vt:lpstr>
      <vt:lpstr>1. 수학과 컴퓨터의 밀접한 관계</vt:lpstr>
      <vt:lpstr>1. 수학과 컴퓨터의 밀접한 관계</vt:lpstr>
      <vt:lpstr>2. 집합</vt:lpstr>
      <vt:lpstr>2. 집합</vt:lpstr>
      <vt:lpstr>2. 집합</vt:lpstr>
      <vt:lpstr>3. 소인수분해를 하는 프로그램</vt:lpstr>
      <vt:lpstr>4. 평균 분산 표준편차</vt:lpstr>
      <vt:lpstr>4. 평균 분산 표준편차</vt:lpstr>
      <vt:lpstr>파이썬으로 수학 문제 풀기 2</vt:lpstr>
      <vt:lpstr>PowerPoint 프레젠테이션</vt:lpstr>
      <vt:lpstr>1. 이차방정식</vt:lpstr>
      <vt:lpstr>1. 이차방정식</vt:lpstr>
      <vt:lpstr>1. 이차방정식</vt:lpstr>
      <vt:lpstr>1. 이차방정식</vt:lpstr>
      <vt:lpstr>2. 함수의 그래프</vt:lpstr>
      <vt:lpstr>2. 함수의 그래프</vt:lpstr>
      <vt:lpstr>2. 함수의 그래프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Windows 사용자</cp:lastModifiedBy>
  <cp:revision>224</cp:revision>
  <cp:lastPrinted>2016-04-14T07:37:01Z</cp:lastPrinted>
  <dcterms:created xsi:type="dcterms:W3CDTF">2013-04-05T19:58:06Z</dcterms:created>
  <dcterms:modified xsi:type="dcterms:W3CDTF">2019-09-01T13:40:28Z</dcterms:modified>
</cp:coreProperties>
</file>